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5.jpg" ContentType="image/jpg"/>
  <Override PartName="/ppt/media/image7.jpg" ContentType="image/jpg"/>
  <Override PartName="/ppt/media/image8.jpg" ContentType="image/jpg"/>
  <Override PartName="/ppt/media/image11.jpg" ContentType="image/jpg"/>
  <Override PartName="/ppt/media/image12.jpg" ContentType="image/jpg"/>
  <Override PartName="/ppt/media/image13.jpg" ContentType="image/jpg"/>
  <Override PartName="/ppt/media/image14.jpg" ContentType="image/jpg"/>
  <Override PartName="/ppt/media/image15.jpg" ContentType="image/jpg"/>
  <Override PartName="/ppt/media/image16.jpg" ContentType="image/jpg"/>
  <Override PartName="/ppt/media/image17.jpg" ContentType="image/jpg"/>
  <Override PartName="/ppt/media/image20.jpg" ContentType="image/jpg"/>
  <Override PartName="/ppt/media/image25.jpg" ContentType="image/jpg"/>
  <Override PartName="/ppt/media/image46.jpg" ContentType="image/jpg"/>
  <Override PartName="/ppt/media/image50.jpg" ContentType="image/jpg"/>
  <Override PartName="/ppt/media/image51.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8" r:id="rId1"/>
  </p:sldMasterIdLst>
  <p:sldIdLst>
    <p:sldId id="257" r:id="rId2"/>
    <p:sldId id="258" r:id="rId3"/>
    <p:sldId id="259" r:id="rId4"/>
    <p:sldId id="276" r:id="rId5"/>
    <p:sldId id="277" r:id="rId6"/>
    <p:sldId id="290" r:id="rId7"/>
    <p:sldId id="291" r:id="rId8"/>
    <p:sldId id="292" r:id="rId9"/>
    <p:sldId id="293" r:id="rId10"/>
    <p:sldId id="294" r:id="rId11"/>
    <p:sldId id="261" r:id="rId12"/>
    <p:sldId id="262" r:id="rId13"/>
    <p:sldId id="263" r:id="rId14"/>
    <p:sldId id="264" r:id="rId15"/>
    <p:sldId id="265" r:id="rId16"/>
    <p:sldId id="266" r:id="rId17"/>
    <p:sldId id="338" r:id="rId18"/>
    <p:sldId id="339" r:id="rId19"/>
    <p:sldId id="351" r:id="rId20"/>
    <p:sldId id="340" r:id="rId21"/>
    <p:sldId id="350" r:id="rId22"/>
    <p:sldId id="343" r:id="rId23"/>
    <p:sldId id="344" r:id="rId24"/>
    <p:sldId id="345" r:id="rId25"/>
    <p:sldId id="346" r:id="rId26"/>
    <p:sldId id="347" r:id="rId27"/>
    <p:sldId id="348" r:id="rId28"/>
    <p:sldId id="349" r:id="rId29"/>
    <p:sldId id="352" r:id="rId30"/>
    <p:sldId id="341" r:id="rId31"/>
    <p:sldId id="332" r:id="rId32"/>
    <p:sldId id="342" r:id="rId33"/>
    <p:sldId id="278" r:id="rId34"/>
    <p:sldId id="280" r:id="rId35"/>
    <p:sldId id="282" r:id="rId36"/>
    <p:sldId id="283" r:id="rId37"/>
    <p:sldId id="284" r:id="rId38"/>
    <p:sldId id="285" r:id="rId39"/>
    <p:sldId id="286" r:id="rId40"/>
    <p:sldId id="287" r:id="rId41"/>
    <p:sldId id="28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70F0C1-78C9-4A95-979B-9AC291C47FD0}" v="9" dt="2023-10-01T08:47:34.079"/>
  </p1510:revLst>
</p1510:revInfo>
</file>

<file path=ppt/tableStyles.xml><?xml version="1.0" encoding="utf-8"?>
<a:tblStyleLst xmlns:a="http://schemas.openxmlformats.org/drawingml/2006/main" def="{5C22544A-7EE6-4342-B048-85BDC9FD1C3A}">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סגנון ערכת נושא 1 - הדגשה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983" autoAdjust="0"/>
    <p:restoredTop sz="94660"/>
  </p:normalViewPr>
  <p:slideViewPr>
    <p:cSldViewPr snapToGrid="0" showGuides="1">
      <p:cViewPr>
        <p:scale>
          <a:sx n="63" d="100"/>
          <a:sy n="63" d="100"/>
        </p:scale>
        <p:origin x="9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userId="fc811f9f4bb3367c" providerId="LiveId" clId="{5E70F0C1-78C9-4A95-979B-9AC291C47FD0}"/>
    <pc:docChg chg="modSld">
      <pc:chgData name="משה" userId="fc811f9f4bb3367c" providerId="LiveId" clId="{5E70F0C1-78C9-4A95-979B-9AC291C47FD0}" dt="2023-09-18T18:28:17.526" v="12" actId="121"/>
      <pc:docMkLst>
        <pc:docMk/>
      </pc:docMkLst>
      <pc:sldChg chg="modSp mod">
        <pc:chgData name="משה" userId="fc811f9f4bb3367c" providerId="LiveId" clId="{5E70F0C1-78C9-4A95-979B-9AC291C47FD0}" dt="2023-09-18T18:28:17.526" v="12" actId="121"/>
        <pc:sldMkLst>
          <pc:docMk/>
          <pc:sldMk cId="0" sldId="257"/>
        </pc:sldMkLst>
        <pc:spChg chg="mod">
          <ac:chgData name="משה" userId="fc811f9f4bb3367c" providerId="LiveId" clId="{5E70F0C1-78C9-4A95-979B-9AC291C47FD0}" dt="2023-09-18T18:28:17.526" v="12" actId="121"/>
          <ac:spMkLst>
            <pc:docMk/>
            <pc:sldMk cId="0" sldId="257"/>
            <ac:spMk id="6" creationId="{00000000-0000-0000-0000-000000000000}"/>
          </ac:spMkLst>
        </pc:spChg>
      </pc:sldChg>
      <pc:sldChg chg="modSp mod">
        <pc:chgData name="משה" userId="fc811f9f4bb3367c" providerId="LiveId" clId="{5E70F0C1-78C9-4A95-979B-9AC291C47FD0}" dt="2023-09-18T11:30:05.526" v="1" actId="121"/>
        <pc:sldMkLst>
          <pc:docMk/>
          <pc:sldMk cId="0" sldId="258"/>
        </pc:sldMkLst>
        <pc:spChg chg="mod">
          <ac:chgData name="משה" userId="fc811f9f4bb3367c" providerId="LiveId" clId="{5E70F0C1-78C9-4A95-979B-9AC291C47FD0}" dt="2023-09-18T11:30:05.526" v="1" actId="121"/>
          <ac:spMkLst>
            <pc:docMk/>
            <pc:sldMk cId="0" sldId="258"/>
            <ac:spMk id="3" creationId="{7929485A-E590-6315-4F32-BAA365C6E684}"/>
          </ac:spMkLst>
        </pc:spChg>
      </pc:sldChg>
      <pc:sldChg chg="modSp mod">
        <pc:chgData name="משה" userId="fc811f9f4bb3367c" providerId="LiveId" clId="{5E70F0C1-78C9-4A95-979B-9AC291C47FD0}" dt="2023-09-18T11:30:29.418" v="2" actId="1076"/>
        <pc:sldMkLst>
          <pc:docMk/>
          <pc:sldMk cId="3241589980" sldId="338"/>
        </pc:sldMkLst>
        <pc:graphicFrameChg chg="mod">
          <ac:chgData name="משה" userId="fc811f9f4bb3367c" providerId="LiveId" clId="{5E70F0C1-78C9-4A95-979B-9AC291C47FD0}" dt="2023-09-18T11:30:29.418" v="2" actId="1076"/>
          <ac:graphicFrameMkLst>
            <pc:docMk/>
            <pc:sldMk cId="3241589980" sldId="338"/>
            <ac:graphicFrameMk id="2" creationId="{7486A6D1-5F53-1E76-BE67-D4318CC28974}"/>
          </ac:graphicFrameMkLst>
        </pc:graphicFrameChg>
      </pc:sldChg>
      <pc:sldChg chg="addSp modSp mod">
        <pc:chgData name="משה" userId="fc811f9f4bb3367c" providerId="LiveId" clId="{5E70F0C1-78C9-4A95-979B-9AC291C47FD0}" dt="2023-09-18T18:16:12.489" v="10" actId="1076"/>
        <pc:sldMkLst>
          <pc:docMk/>
          <pc:sldMk cId="1426330468" sldId="339"/>
        </pc:sldMkLst>
        <pc:picChg chg="add mod">
          <ac:chgData name="משה" userId="fc811f9f4bb3367c" providerId="LiveId" clId="{5E70F0C1-78C9-4A95-979B-9AC291C47FD0}" dt="2023-09-18T18:16:12.489" v="10" actId="1076"/>
          <ac:picMkLst>
            <pc:docMk/>
            <pc:sldMk cId="1426330468" sldId="339"/>
            <ac:picMk id="4" creationId="{B2B5E7D1-BD0F-9655-7B57-ACFFA3477538}"/>
          </ac:picMkLst>
        </pc:picChg>
      </pc:sldChg>
      <pc:sldChg chg="modSp">
        <pc:chgData name="משה" userId="fc811f9f4bb3367c" providerId="LiveId" clId="{5E70F0C1-78C9-4A95-979B-9AC291C47FD0}" dt="2023-09-18T11:31:09.691" v="7" actId="121"/>
        <pc:sldMkLst>
          <pc:docMk/>
          <pc:sldMk cId="3098705699" sldId="347"/>
        </pc:sldMkLst>
        <pc:spChg chg="mod">
          <ac:chgData name="משה" userId="fc811f9f4bb3367c" providerId="LiveId" clId="{5E70F0C1-78C9-4A95-979B-9AC291C47FD0}" dt="2023-09-18T11:31:09.691" v="7" actId="121"/>
          <ac:spMkLst>
            <pc:docMk/>
            <pc:sldMk cId="3098705699" sldId="347"/>
            <ac:spMk id="3" creationId="{AAD3030F-1C7C-42C4-6E10-57311988A7FC}"/>
          </ac:spMkLst>
        </pc:spChg>
      </pc:sldChg>
    </pc:docChg>
  </pc:docChgLst>
  <pc:docChgLst>
    <pc:chgData name="משה עופר" userId="fc811f9f4bb3367c" providerId="LiveId" clId="{5E70F0C1-78C9-4A95-979B-9AC291C47FD0}"/>
    <pc:docChg chg="undo custSel addSld delSld modSld sldOrd">
      <pc:chgData name="משה עופר" userId="fc811f9f4bb3367c" providerId="LiveId" clId="{5E70F0C1-78C9-4A95-979B-9AC291C47FD0}" dt="2023-10-01T08:58:31.460" v="152" actId="1440"/>
      <pc:docMkLst>
        <pc:docMk/>
      </pc:docMkLst>
      <pc:sldChg chg="modSp mod">
        <pc:chgData name="משה עופר" userId="fc811f9f4bb3367c" providerId="LiveId" clId="{5E70F0C1-78C9-4A95-979B-9AC291C47FD0}" dt="2023-09-30T19:47:10.671" v="28" actId="20577"/>
        <pc:sldMkLst>
          <pc:docMk/>
          <pc:sldMk cId="0" sldId="258"/>
        </pc:sldMkLst>
        <pc:spChg chg="mod">
          <ac:chgData name="משה עופר" userId="fc811f9f4bb3367c" providerId="LiveId" clId="{5E70F0C1-78C9-4A95-979B-9AC291C47FD0}" dt="2023-09-30T19:47:10.671" v="28" actId="20577"/>
          <ac:spMkLst>
            <pc:docMk/>
            <pc:sldMk cId="0" sldId="258"/>
            <ac:spMk id="3" creationId="{7929485A-E590-6315-4F32-BAA365C6E684}"/>
          </ac:spMkLst>
        </pc:spChg>
      </pc:sldChg>
      <pc:sldChg chg="ord">
        <pc:chgData name="משה עופר" userId="fc811f9f4bb3367c" providerId="LiveId" clId="{5E70F0C1-78C9-4A95-979B-9AC291C47FD0}" dt="2023-10-01T08:48:02.957" v="107"/>
        <pc:sldMkLst>
          <pc:docMk/>
          <pc:sldMk cId="0" sldId="259"/>
        </pc:sldMkLst>
      </pc:sldChg>
      <pc:sldChg chg="addSp delSp modSp mod setBg addAnim delAnim">
        <pc:chgData name="משה עופר" userId="fc811f9f4bb3367c" providerId="LiveId" clId="{5E70F0C1-78C9-4A95-979B-9AC291C47FD0}" dt="2023-10-01T08:58:31.460" v="152" actId="1440"/>
        <pc:sldMkLst>
          <pc:docMk/>
          <pc:sldMk cId="0" sldId="261"/>
        </pc:sldMkLst>
        <pc:spChg chg="mod">
          <ac:chgData name="משה עופר" userId="fc811f9f4bb3367c" providerId="LiveId" clId="{5E70F0C1-78C9-4A95-979B-9AC291C47FD0}" dt="2023-10-01T08:57:38.151" v="125" actId="26606"/>
          <ac:spMkLst>
            <pc:docMk/>
            <pc:sldMk cId="0" sldId="261"/>
            <ac:spMk id="3" creationId="{00000000-0000-0000-0000-000000000000}"/>
          </ac:spMkLst>
        </pc:spChg>
        <pc:spChg chg="add">
          <ac:chgData name="משה עופר" userId="fc811f9f4bb3367c" providerId="LiveId" clId="{5E70F0C1-78C9-4A95-979B-9AC291C47FD0}" dt="2023-10-01T08:57:38.151" v="125" actId="26606"/>
          <ac:spMkLst>
            <pc:docMk/>
            <pc:sldMk cId="0" sldId="261"/>
            <ac:spMk id="6" creationId="{BE585B39-3F91-4716-B99B-F2F8519F4D86}"/>
          </ac:spMkLst>
        </pc:spChg>
        <pc:spChg chg="add del">
          <ac:chgData name="משה עופר" userId="fc811f9f4bb3367c" providerId="LiveId" clId="{5E70F0C1-78C9-4A95-979B-9AC291C47FD0}" dt="2023-10-01T08:57:15.274" v="122" actId="26606"/>
          <ac:spMkLst>
            <pc:docMk/>
            <pc:sldMk cId="0" sldId="261"/>
            <ac:spMk id="9" creationId="{290F31C6-2E66-43D1-BE93-3B92820344B9}"/>
          </ac:spMkLst>
        </pc:spChg>
        <pc:spChg chg="add">
          <ac:chgData name="משה עופר" userId="fc811f9f4bb3367c" providerId="LiveId" clId="{5E70F0C1-78C9-4A95-979B-9AC291C47FD0}" dt="2023-10-01T08:57:38.151" v="125" actId="26606"/>
          <ac:spMkLst>
            <pc:docMk/>
            <pc:sldMk cId="0" sldId="261"/>
            <ac:spMk id="19" creationId="{65DC8220-2221-4B62-8CE3-F5BB9322F65D}"/>
          </ac:spMkLst>
        </pc:spChg>
        <pc:grpChg chg="add">
          <ac:chgData name="משה עופר" userId="fc811f9f4bb3367c" providerId="LiveId" clId="{5E70F0C1-78C9-4A95-979B-9AC291C47FD0}" dt="2023-10-01T08:57:38.151" v="125" actId="26606"/>
          <ac:grpSpMkLst>
            <pc:docMk/>
            <pc:sldMk cId="0" sldId="261"/>
            <ac:grpSpMk id="10" creationId="{51F6F474-1F2A-49C8-B039-A54405550994}"/>
          </ac:grpSpMkLst>
        </pc:grpChg>
        <pc:grpChg chg="add del">
          <ac:chgData name="משה עופר" userId="fc811f9f4bb3367c" providerId="LiveId" clId="{5E70F0C1-78C9-4A95-979B-9AC291C47FD0}" dt="2023-10-01T08:57:15.274" v="122" actId="26606"/>
          <ac:grpSpMkLst>
            <pc:docMk/>
            <pc:sldMk cId="0" sldId="261"/>
            <ac:grpSpMk id="15" creationId="{C305D5D4-DFAD-4DD1-B5D9-7829A65D0FD7}"/>
          </ac:grpSpMkLst>
        </pc:grpChg>
        <pc:picChg chg="mod ord">
          <ac:chgData name="משה עופר" userId="fc811f9f4bb3367c" providerId="LiveId" clId="{5E70F0C1-78C9-4A95-979B-9AC291C47FD0}" dt="2023-10-01T08:57:53.939" v="131" actId="1076"/>
          <ac:picMkLst>
            <pc:docMk/>
            <pc:sldMk cId="0" sldId="261"/>
            <ac:picMk id="2" creationId="{00000000-0000-0000-0000-000000000000}"/>
          </ac:picMkLst>
        </pc:picChg>
        <pc:picChg chg="mod">
          <ac:chgData name="משה עופר" userId="fc811f9f4bb3367c" providerId="LiveId" clId="{5E70F0C1-78C9-4A95-979B-9AC291C47FD0}" dt="2023-10-01T08:58:31.460" v="152" actId="1440"/>
          <ac:picMkLst>
            <pc:docMk/>
            <pc:sldMk cId="0" sldId="261"/>
            <ac:picMk id="4" creationId="{00000000-0000-0000-0000-000000000000}"/>
          </ac:picMkLst>
        </pc:picChg>
        <pc:picChg chg="add">
          <ac:chgData name="משה עופר" userId="fc811f9f4bb3367c" providerId="LiveId" clId="{5E70F0C1-78C9-4A95-979B-9AC291C47FD0}" dt="2023-10-01T08:57:38.151" v="125" actId="26606"/>
          <ac:picMkLst>
            <pc:docMk/>
            <pc:sldMk cId="0" sldId="261"/>
            <ac:picMk id="7" creationId="{4B1AA877-09FE-4988-B95D-729E4F2BC960}"/>
          </ac:picMkLst>
        </pc:picChg>
        <pc:picChg chg="add del">
          <ac:chgData name="משה עופר" userId="fc811f9f4bb3367c" providerId="LiveId" clId="{5E70F0C1-78C9-4A95-979B-9AC291C47FD0}" dt="2023-10-01T08:57:15.274" v="122" actId="26606"/>
          <ac:picMkLst>
            <pc:docMk/>
            <pc:sldMk cId="0" sldId="261"/>
            <ac:picMk id="11" creationId="{25DB1DC3-6110-432F-AC60-5131B96E09AA}"/>
          </ac:picMkLst>
        </pc:picChg>
        <pc:cxnChg chg="add">
          <ac:chgData name="משה עופר" userId="fc811f9f4bb3367c" providerId="LiveId" clId="{5E70F0C1-78C9-4A95-979B-9AC291C47FD0}" dt="2023-10-01T08:57:38.151" v="125" actId="26606"/>
          <ac:cxnSpMkLst>
            <pc:docMk/>
            <pc:sldMk cId="0" sldId="261"/>
            <ac:cxnSpMk id="8" creationId="{66034D98-8665-421D-8716-7748C50B9777}"/>
          </ac:cxnSpMkLst>
        </pc:cxnChg>
        <pc:cxnChg chg="add del">
          <ac:chgData name="משה עופר" userId="fc811f9f4bb3367c" providerId="LiveId" clId="{5E70F0C1-78C9-4A95-979B-9AC291C47FD0}" dt="2023-10-01T08:57:15.274" v="122" actId="26606"/>
          <ac:cxnSpMkLst>
            <pc:docMk/>
            <pc:sldMk cId="0" sldId="261"/>
            <ac:cxnSpMk id="13" creationId="{A50E5C8A-0E82-4F34-9086-5081984C20E5}"/>
          </ac:cxnSpMkLst>
        </pc:cxnChg>
      </pc:sldChg>
      <pc:sldChg chg="add del ord">
        <pc:chgData name="משה עופר" userId="fc811f9f4bb3367c" providerId="LiveId" clId="{5E70F0C1-78C9-4A95-979B-9AC291C47FD0}" dt="2023-10-01T08:47:51.887" v="105"/>
        <pc:sldMkLst>
          <pc:docMk/>
          <pc:sldMk cId="0" sldId="276"/>
        </pc:sldMkLst>
      </pc:sldChg>
      <pc:sldChg chg="add del ord">
        <pc:chgData name="משה עופר" userId="fc811f9f4bb3367c" providerId="LiveId" clId="{5E70F0C1-78C9-4A95-979B-9AC291C47FD0}" dt="2023-10-01T08:47:51.887" v="105"/>
        <pc:sldMkLst>
          <pc:docMk/>
          <pc:sldMk cId="0" sldId="277"/>
        </pc:sldMkLst>
      </pc:sldChg>
      <pc:sldChg chg="add">
        <pc:chgData name="משה עופר" userId="fc811f9f4bb3367c" providerId="LiveId" clId="{5E70F0C1-78C9-4A95-979B-9AC291C47FD0}" dt="2023-09-30T19:46:54.601" v="0"/>
        <pc:sldMkLst>
          <pc:docMk/>
          <pc:sldMk cId="0" sldId="278"/>
        </pc:sldMkLst>
      </pc:sldChg>
      <pc:sldChg chg="add">
        <pc:chgData name="משה עופר" userId="fc811f9f4bb3367c" providerId="LiveId" clId="{5E70F0C1-78C9-4A95-979B-9AC291C47FD0}" dt="2023-09-30T19:46:54.601" v="0"/>
        <pc:sldMkLst>
          <pc:docMk/>
          <pc:sldMk cId="0" sldId="280"/>
        </pc:sldMkLst>
      </pc:sldChg>
      <pc:sldChg chg="add">
        <pc:chgData name="משה עופר" userId="fc811f9f4bb3367c" providerId="LiveId" clId="{5E70F0C1-78C9-4A95-979B-9AC291C47FD0}" dt="2023-09-30T19:46:54.601" v="0"/>
        <pc:sldMkLst>
          <pc:docMk/>
          <pc:sldMk cId="0" sldId="282"/>
        </pc:sldMkLst>
      </pc:sldChg>
      <pc:sldChg chg="add">
        <pc:chgData name="משה עופר" userId="fc811f9f4bb3367c" providerId="LiveId" clId="{5E70F0C1-78C9-4A95-979B-9AC291C47FD0}" dt="2023-09-30T19:46:54.601" v="0"/>
        <pc:sldMkLst>
          <pc:docMk/>
          <pc:sldMk cId="0" sldId="283"/>
        </pc:sldMkLst>
      </pc:sldChg>
      <pc:sldChg chg="add">
        <pc:chgData name="משה עופר" userId="fc811f9f4bb3367c" providerId="LiveId" clId="{5E70F0C1-78C9-4A95-979B-9AC291C47FD0}" dt="2023-09-30T19:46:54.601" v="0"/>
        <pc:sldMkLst>
          <pc:docMk/>
          <pc:sldMk cId="0" sldId="284"/>
        </pc:sldMkLst>
      </pc:sldChg>
      <pc:sldChg chg="add">
        <pc:chgData name="משה עופר" userId="fc811f9f4bb3367c" providerId="LiveId" clId="{5E70F0C1-78C9-4A95-979B-9AC291C47FD0}" dt="2023-09-30T19:46:54.601" v="0"/>
        <pc:sldMkLst>
          <pc:docMk/>
          <pc:sldMk cId="0" sldId="285"/>
        </pc:sldMkLst>
      </pc:sldChg>
      <pc:sldChg chg="add">
        <pc:chgData name="משה עופר" userId="fc811f9f4bb3367c" providerId="LiveId" clId="{5E70F0C1-78C9-4A95-979B-9AC291C47FD0}" dt="2023-09-30T19:49:03.104" v="97"/>
        <pc:sldMkLst>
          <pc:docMk/>
          <pc:sldMk cId="0" sldId="286"/>
        </pc:sldMkLst>
      </pc:sldChg>
      <pc:sldChg chg="add">
        <pc:chgData name="משה עופר" userId="fc811f9f4bb3367c" providerId="LiveId" clId="{5E70F0C1-78C9-4A95-979B-9AC291C47FD0}" dt="2023-09-30T19:49:03.104" v="97"/>
        <pc:sldMkLst>
          <pc:docMk/>
          <pc:sldMk cId="0" sldId="287"/>
        </pc:sldMkLst>
      </pc:sldChg>
      <pc:sldChg chg="add">
        <pc:chgData name="משה עופר" userId="fc811f9f4bb3367c" providerId="LiveId" clId="{5E70F0C1-78C9-4A95-979B-9AC291C47FD0}" dt="2023-09-30T19:49:03.104" v="97"/>
        <pc:sldMkLst>
          <pc:docMk/>
          <pc:sldMk cId="0" sldId="288"/>
        </pc:sldMkLst>
      </pc:sldChg>
      <pc:sldChg chg="add del ord">
        <pc:chgData name="משה עופר" userId="fc811f9f4bb3367c" providerId="LiveId" clId="{5E70F0C1-78C9-4A95-979B-9AC291C47FD0}" dt="2023-10-01T08:47:51.887" v="105"/>
        <pc:sldMkLst>
          <pc:docMk/>
          <pc:sldMk cId="0" sldId="290"/>
        </pc:sldMkLst>
      </pc:sldChg>
      <pc:sldChg chg="add del ord">
        <pc:chgData name="משה עופר" userId="fc811f9f4bb3367c" providerId="LiveId" clId="{5E70F0C1-78C9-4A95-979B-9AC291C47FD0}" dt="2023-10-01T08:47:51.887" v="105"/>
        <pc:sldMkLst>
          <pc:docMk/>
          <pc:sldMk cId="0" sldId="291"/>
        </pc:sldMkLst>
      </pc:sldChg>
      <pc:sldChg chg="add del ord">
        <pc:chgData name="משה עופר" userId="fc811f9f4bb3367c" providerId="LiveId" clId="{5E70F0C1-78C9-4A95-979B-9AC291C47FD0}" dt="2023-10-01T08:47:51.887" v="105"/>
        <pc:sldMkLst>
          <pc:docMk/>
          <pc:sldMk cId="0" sldId="292"/>
        </pc:sldMkLst>
      </pc:sldChg>
      <pc:sldChg chg="add del ord">
        <pc:chgData name="משה עופר" userId="fc811f9f4bb3367c" providerId="LiveId" clId="{5E70F0C1-78C9-4A95-979B-9AC291C47FD0}" dt="2023-10-01T08:47:51.887" v="105"/>
        <pc:sldMkLst>
          <pc:docMk/>
          <pc:sldMk cId="0" sldId="293"/>
        </pc:sldMkLst>
      </pc:sldChg>
      <pc:sldChg chg="add del ord">
        <pc:chgData name="משה עופר" userId="fc811f9f4bb3367c" providerId="LiveId" clId="{5E70F0C1-78C9-4A95-979B-9AC291C47FD0}" dt="2023-10-01T08:47:51.887" v="105"/>
        <pc:sldMkLst>
          <pc:docMk/>
          <pc:sldMk cId="0" sldId="294"/>
        </pc:sldMkLst>
      </pc:sldChg>
      <pc:sldChg chg="add del">
        <pc:chgData name="משה עופר" userId="fc811f9f4bb3367c" providerId="LiveId" clId="{5E70F0C1-78C9-4A95-979B-9AC291C47FD0}" dt="2023-09-30T19:48:29.664" v="96" actId="2696"/>
        <pc:sldMkLst>
          <pc:docMk/>
          <pc:sldMk cId="0" sldId="295"/>
        </pc:sldMkLst>
      </pc:sldChg>
      <pc:sldChg chg="add del">
        <pc:chgData name="משה עופר" userId="fc811f9f4bb3367c" providerId="LiveId" clId="{5E70F0C1-78C9-4A95-979B-9AC291C47FD0}" dt="2023-09-30T19:48:29.664" v="96" actId="2696"/>
        <pc:sldMkLst>
          <pc:docMk/>
          <pc:sldMk cId="0" sldId="296"/>
        </pc:sldMkLst>
      </pc:sldChg>
      <pc:sldChg chg="modSp add mod">
        <pc:chgData name="משה עופר" userId="fc811f9f4bb3367c" providerId="LiveId" clId="{5E70F0C1-78C9-4A95-979B-9AC291C47FD0}" dt="2023-09-30T19:48:00.628" v="95" actId="1038"/>
        <pc:sldMkLst>
          <pc:docMk/>
          <pc:sldMk cId="1436853641" sldId="332"/>
        </pc:sldMkLst>
        <pc:spChg chg="mod">
          <ac:chgData name="משה עופר" userId="fc811f9f4bb3367c" providerId="LiveId" clId="{5E70F0C1-78C9-4A95-979B-9AC291C47FD0}" dt="2023-09-30T19:48:00.628" v="95" actId="1038"/>
          <ac:spMkLst>
            <pc:docMk/>
            <pc:sldMk cId="1436853641" sldId="332"/>
            <ac:spMk id="2" creationId="{8D0B24A1-75CD-FAA1-65C1-A19B88A3CD5D}"/>
          </ac:spMkLst>
        </pc:spChg>
      </pc:sldChg>
      <pc:sldChg chg="add">
        <pc:chgData name="משה עופר" userId="fc811f9f4bb3367c" providerId="LiveId" clId="{5E70F0C1-78C9-4A95-979B-9AC291C47FD0}" dt="2023-09-30T19:49:03.104" v="97"/>
        <pc:sldMkLst>
          <pc:docMk/>
          <pc:sldMk cId="3979987595" sldId="333"/>
        </pc:sldMkLst>
      </pc:sldChg>
      <pc:sldChg chg="add">
        <pc:chgData name="משה עופר" userId="fc811f9f4bb3367c" providerId="LiveId" clId="{5E70F0C1-78C9-4A95-979B-9AC291C47FD0}" dt="2023-09-30T19:46:54.601" v="0"/>
        <pc:sldMkLst>
          <pc:docMk/>
          <pc:sldMk cId="615837616" sldId="342"/>
        </pc:sldMkLst>
      </pc:sldChg>
      <pc:sldChg chg="add del">
        <pc:chgData name="משה עופר" userId="fc811f9f4bb3367c" providerId="LiveId" clId="{5E70F0C1-78C9-4A95-979B-9AC291C47FD0}" dt="2023-10-01T08:47:34.063" v="100"/>
        <pc:sldMkLst>
          <pc:docMk/>
          <pc:sldMk cId="1514080562" sldId="35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5" name="Footer Placeholder 4"/>
          <p:cNvSpPr>
            <a:spLocks noGrp="1"/>
          </p:cNvSpPr>
          <p:nvPr>
            <p:ph type="ftr" sz="quarter" idx="11"/>
          </p:nvPr>
        </p:nvSpPr>
        <p:spPr>
          <a:xfrm>
            <a:off x="1451579" y="329307"/>
            <a:ext cx="5626774" cy="309201"/>
          </a:xfrm>
        </p:spPr>
        <p:txBody>
          <a:bodyPr/>
          <a:lstStyle/>
          <a:p>
            <a:endParaRPr lang="he-IL"/>
          </a:p>
        </p:txBody>
      </p:sp>
      <p:sp>
        <p:nvSpPr>
          <p:cNvPr id="6" name="Slide Number Placeholder 5"/>
          <p:cNvSpPr>
            <a:spLocks noGrp="1"/>
          </p:cNvSpPr>
          <p:nvPr>
            <p:ph type="sldNum" sz="quarter" idx="12"/>
          </p:nvPr>
        </p:nvSpPr>
        <p:spPr>
          <a:xfrm>
            <a:off x="476834" y="798973"/>
            <a:ext cx="811019" cy="503578"/>
          </a:xfrm>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573561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415158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303727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35569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53237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6101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2671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76927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0425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91987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488794"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56025" y="2821491"/>
            <a:ext cx="4488794"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118611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963772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244657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598909A-247B-4BE0-AB8C-53140E423346}" type="datetimeFigureOut">
              <a:rPr lang="he-IL" smtClean="0"/>
              <a:t>י"ט/טבת/תשפ"ד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23751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he-IL"/>
              <a:t>לחץ על הסמל כדי להוסיף תמונה</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98909A-247B-4BE0-AB8C-53140E423346}" type="datetimeFigureOut">
              <a:rPr lang="he-IL" smtClean="0"/>
              <a:t>י"ט/טבת/תשפ"ד</a:t>
            </a:fld>
            <a:endParaRPr lang="he-IL"/>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F9D3FD5F-20A3-4F0C-AFEA-85137315A7E1}" type="slidenum">
              <a:rPr lang="he-IL" smtClean="0"/>
              <a:t>‹#›</a:t>
            </a:fld>
            <a:endParaRPr lang="he-IL"/>
          </a:p>
        </p:txBody>
      </p:sp>
    </p:spTree>
    <p:extLst>
      <p:ext uri="{BB962C8B-B14F-4D97-AF65-F5344CB8AC3E}">
        <p14:creationId xmlns:p14="http://schemas.microsoft.com/office/powerpoint/2010/main" val="3107328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598909A-247B-4BE0-AB8C-53140E423346}" type="datetimeFigureOut">
              <a:rPr lang="he-IL" smtClean="0"/>
              <a:t>י"ט/טבת/תשפ"ד</a:t>
            </a:fld>
            <a:endParaRPr lang="he-IL"/>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9D3FD5F-20A3-4F0C-AFEA-85137315A7E1}" type="slidenum">
              <a:rPr lang="he-IL" smtClean="0"/>
              <a:t>‹#›</a:t>
            </a:fld>
            <a:endParaRPr lang="he-IL"/>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7">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9709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txStyles>
    <p:titleStyle>
      <a:lvl1pPr algn="ctr" defTabSz="914400" rtl="1"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mailto:oopariel2024@gmail.com" TargetMode="External"/><Relationship Id="rId2" Type="http://schemas.openxmlformats.org/officeDocument/2006/relationships/hyperlink" Target="https://github.com/IlanSimchon/OOP_2023_Ariel/tree/mai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grpSp>
        <p:nvGrpSpPr>
          <p:cNvPr id="3" name="object 3"/>
          <p:cNvGrpSpPr/>
          <p:nvPr/>
        </p:nvGrpSpPr>
        <p:grpSpPr>
          <a:xfrm>
            <a:off x="10160" y="0"/>
            <a:ext cx="12192000" cy="6858000"/>
            <a:chOff x="0" y="0"/>
            <a:chExt cx="12192000" cy="6858000"/>
          </a:xfrm>
        </p:grpSpPr>
        <p:pic>
          <p:nvPicPr>
            <p:cNvPr id="4" name="object 4"/>
            <p:cNvPicPr/>
            <p:nvPr/>
          </p:nvPicPr>
          <p:blipFill>
            <a:blip r:embed="rId3" cstate="print"/>
            <a:stretch>
              <a:fillRect/>
            </a:stretch>
          </p:blipFill>
          <p:spPr>
            <a:xfrm>
              <a:off x="0" y="6129528"/>
              <a:ext cx="12191999" cy="728468"/>
            </a:xfrm>
            <a:prstGeom prst="rect">
              <a:avLst/>
            </a:prstGeom>
          </p:spPr>
        </p:pic>
        <p:pic>
          <p:nvPicPr>
            <p:cNvPr id="5" name="object 5"/>
            <p:cNvPicPr/>
            <p:nvPr/>
          </p:nvPicPr>
          <p:blipFill>
            <a:blip r:embed="rId4" cstate="print"/>
            <a:stretch>
              <a:fillRect/>
            </a:stretch>
          </p:blipFill>
          <p:spPr>
            <a:xfrm>
              <a:off x="0" y="0"/>
              <a:ext cx="12192000" cy="6858000"/>
            </a:xfrm>
            <a:prstGeom prst="rect">
              <a:avLst/>
            </a:prstGeom>
          </p:spPr>
        </p:pic>
      </p:grpSp>
      <p:sp>
        <p:nvSpPr>
          <p:cNvPr id="6" name="object 6"/>
          <p:cNvSpPr txBox="1">
            <a:spLocks noGrp="1"/>
          </p:cNvSpPr>
          <p:nvPr>
            <p:ph type="title"/>
          </p:nvPr>
        </p:nvSpPr>
        <p:spPr>
          <a:xfrm>
            <a:off x="3878402" y="2267751"/>
            <a:ext cx="4622800" cy="1594026"/>
          </a:xfrm>
          <a:prstGeom prst="rect">
            <a:avLst/>
          </a:prstGeom>
        </p:spPr>
        <p:txBody>
          <a:bodyPr vert="horz" wrap="square" lIns="0" tIns="105410" rIns="0" bIns="0" rtlCol="0">
            <a:spAutoFit/>
          </a:bodyPr>
          <a:lstStyle/>
          <a:p>
            <a:pPr marL="1194435" marR="5080" indent="-1182370" algn="r">
              <a:lnSpc>
                <a:spcPts val="5840"/>
              </a:lnSpc>
              <a:spcBef>
                <a:spcPts val="830"/>
              </a:spcBef>
            </a:pPr>
            <a:r>
              <a:rPr lang="he-IL" sz="5400" spc="-5" dirty="0">
                <a:latin typeface="Tahoma" panose="020B0604030504040204" pitchFamily="34" charset="0"/>
                <a:ea typeface="Tahoma" panose="020B0604030504040204" pitchFamily="34" charset="0"/>
                <a:cs typeface="Tahoma" panose="020B0604030504040204" pitchFamily="34" charset="0"/>
              </a:rPr>
              <a:t>תכנות מונחה עצמים</a:t>
            </a:r>
            <a:endParaRPr sz="5400" dirty="0">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1753361" y="1094994"/>
            <a:ext cx="8686800" cy="3840479"/>
          </a:xfrm>
          <a:custGeom>
            <a:avLst/>
            <a:gdLst/>
            <a:ahLst/>
            <a:cxnLst/>
            <a:rect l="l" t="t" r="r" b="b"/>
            <a:pathLst>
              <a:path w="8686800" h="3840479">
                <a:moveTo>
                  <a:pt x="0" y="0"/>
                </a:moveTo>
                <a:lnTo>
                  <a:pt x="8686800" y="0"/>
                </a:lnTo>
              </a:path>
              <a:path w="8686800" h="3840479">
                <a:moveTo>
                  <a:pt x="0" y="3840479"/>
                </a:moveTo>
                <a:lnTo>
                  <a:pt x="8686800" y="3840479"/>
                </a:lnTo>
              </a:path>
            </a:pathLst>
          </a:custGeom>
          <a:ln w="38100">
            <a:solidFill>
              <a:srgbClr val="FA8B29"/>
            </a:solidFill>
          </a:ln>
        </p:spPr>
        <p:txBody>
          <a:bodyPr wrap="square" lIns="0" tIns="0" rIns="0" bIns="0" rtlCol="0"/>
          <a:lstStyle/>
          <a:p>
            <a:endParaRPr/>
          </a:p>
        </p:txBody>
      </p:sp>
      <p:sp>
        <p:nvSpPr>
          <p:cNvPr id="8" name="תיבת טקסט 7">
            <a:extLst>
              <a:ext uri="{FF2B5EF4-FFF2-40B4-BE49-F238E27FC236}">
                <a16:creationId xmlns:a16="http://schemas.microsoft.com/office/drawing/2014/main" id="{1CB8AD7A-148A-D2E7-27C7-A6C9F2770DF3}"/>
              </a:ext>
            </a:extLst>
          </p:cNvPr>
          <p:cNvSpPr txBox="1"/>
          <p:nvPr/>
        </p:nvSpPr>
        <p:spPr>
          <a:xfrm>
            <a:off x="8016240" y="5694172"/>
            <a:ext cx="4003040" cy="1569660"/>
          </a:xfrm>
          <a:prstGeom prst="rect">
            <a:avLst/>
          </a:prstGeom>
          <a:noFill/>
        </p:spPr>
        <p:txBody>
          <a:bodyPr wrap="square" rtlCol="1">
            <a:spAutoFit/>
          </a:bodyPr>
          <a:lstStyle/>
          <a:p>
            <a:pPr algn="r">
              <a:lnSpc>
                <a:spcPct val="200000"/>
              </a:lnSpc>
            </a:pPr>
            <a:r>
              <a:rPr lang="he-IL" sz="2000" u="sng" cap="all" spc="-5" dirty="0">
                <a:solidFill>
                  <a:schemeClr val="accent1"/>
                </a:solidFill>
                <a:latin typeface="Tahoma" panose="020B0604030504040204" pitchFamily="34" charset="0"/>
                <a:ea typeface="Tahoma" panose="020B0604030504040204" pitchFamily="34" charset="0"/>
                <a:cs typeface="Tahoma" panose="020B0604030504040204" pitchFamily="34" charset="0"/>
              </a:rPr>
              <a:t>מייל הקורס</a:t>
            </a:r>
          </a:p>
          <a:p>
            <a:pPr algn="r"/>
            <a:r>
              <a:rPr lang="en-US" sz="2000" cap="all" spc="-5" dirty="0">
                <a:solidFill>
                  <a:schemeClr val="accent1"/>
                </a:solidFill>
                <a:latin typeface="Tahoma" panose="020B0604030504040204" pitchFamily="34" charset="0"/>
                <a:ea typeface="Tahoma" panose="020B0604030504040204" pitchFamily="34" charset="0"/>
                <a:cs typeface="Tahoma" panose="020B0604030504040204" pitchFamily="34" charset="0"/>
              </a:rPr>
              <a:t>oopariel2024@gmail.com</a:t>
            </a:r>
          </a:p>
          <a:p>
            <a:pPr algn="r"/>
            <a:br>
              <a:rPr lang="en-US" dirty="0"/>
            </a:br>
            <a:endParaRPr lang="he-I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2671" y="0"/>
              <a:ext cx="12106656" cy="6857997"/>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BE585B39-3F91-4716-B99B-F2F8519F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pic>
        <p:nvPicPr>
          <p:cNvPr id="7" name="Picture 10">
            <a:extLst>
              <a:ext uri="{FF2B5EF4-FFF2-40B4-BE49-F238E27FC236}">
                <a16:creationId xmlns:a16="http://schemas.microsoft.com/office/drawing/2014/main" id="{4B1AA877-09FE-4988-B95D-729E4F2BC9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8" name="Straight Connector 12">
            <a:extLst>
              <a:ext uri="{FF2B5EF4-FFF2-40B4-BE49-F238E27FC236}">
                <a16:creationId xmlns:a16="http://schemas.microsoft.com/office/drawing/2014/main" id="{66034D98-8665-421D-8716-7748C50B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object 3"/>
          <p:cNvSpPr txBox="1">
            <a:spLocks noGrp="1"/>
          </p:cNvSpPr>
          <p:nvPr>
            <p:ph type="title"/>
          </p:nvPr>
        </p:nvSpPr>
        <p:spPr>
          <a:xfrm>
            <a:off x="659301" y="1474968"/>
            <a:ext cx="2823919" cy="1959037"/>
          </a:xfrm>
          <a:prstGeom prst="rect">
            <a:avLst/>
          </a:prstGeom>
        </p:spPr>
        <p:txBody>
          <a:bodyPr vert="horz" lIns="91440" tIns="45720" rIns="91440" bIns="0" rtlCol="0" anchor="b">
            <a:normAutofit/>
          </a:bodyPr>
          <a:lstStyle/>
          <a:p>
            <a:pPr marL="12700" rtl="0"/>
            <a:r>
              <a:rPr lang="en-US" sz="3600" spc="130">
                <a:solidFill>
                  <a:schemeClr val="accent1"/>
                </a:solidFill>
                <a:latin typeface="+mj-lt"/>
                <a:cs typeface="+mj-cs"/>
              </a:rPr>
              <a:t>JAVA</a:t>
            </a:r>
            <a:r>
              <a:rPr lang="en-US" sz="3600" spc="80">
                <a:solidFill>
                  <a:schemeClr val="accent1"/>
                </a:solidFill>
                <a:latin typeface="+mj-lt"/>
                <a:cs typeface="+mj-cs"/>
              </a:rPr>
              <a:t> </a:t>
            </a:r>
            <a:r>
              <a:rPr lang="en-US" sz="3600" spc="-50">
                <a:solidFill>
                  <a:schemeClr val="accent1"/>
                </a:solidFill>
                <a:latin typeface="+mj-lt"/>
                <a:cs typeface="+mj-cs"/>
              </a:rPr>
              <a:t> מה </a:t>
            </a:r>
            <a:r>
              <a:rPr lang="en-US" sz="3600" spc="-10">
                <a:solidFill>
                  <a:schemeClr val="accent1"/>
                </a:solidFill>
                <a:latin typeface="+mj-lt"/>
                <a:cs typeface="+mj-cs"/>
              </a:rPr>
              <a:t>זה</a:t>
            </a:r>
            <a:endParaRPr lang="en-US" sz="3600">
              <a:solidFill>
                <a:schemeClr val="accent1"/>
              </a:solidFill>
              <a:latin typeface="+mj-lt"/>
              <a:cs typeface="+mj-cs"/>
            </a:endParaRPr>
          </a:p>
        </p:txBody>
      </p:sp>
      <p:grpSp>
        <p:nvGrpSpPr>
          <p:cNvPr id="10" name="Group 14">
            <a:extLst>
              <a:ext uri="{FF2B5EF4-FFF2-40B4-BE49-F238E27FC236}">
                <a16:creationId xmlns:a16="http://schemas.microsoft.com/office/drawing/2014/main" id="{51F6F474-1F2A-49C8-B039-A544055509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16" name="Rectangle 15">
              <a:extLst>
                <a:ext uri="{FF2B5EF4-FFF2-40B4-BE49-F238E27FC236}">
                  <a16:creationId xmlns:a16="http://schemas.microsoft.com/office/drawing/2014/main" id="{CEC3DE86-EA8C-4256-B8AB-27AC1985B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blipFill dpi="0" rotWithShape="1">
              <a:blip r:embed="rId3">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368434-5BD8-45E9-B761-6DCE044BC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65DC8220-2221-4B62-8CE3-F5BB9322F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130" y="977099"/>
            <a:ext cx="6597725" cy="4136205"/>
          </a:xfrm>
          <a:prstGeom prst="rect">
            <a:avLst/>
          </a:prstGeom>
          <a:solidFill>
            <a:srgbClr val="FFFFFE"/>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2"/>
          <p:cNvPicPr/>
          <p:nvPr/>
        </p:nvPicPr>
        <p:blipFill>
          <a:blip r:embed="rId4" cstate="print"/>
          <a:stretch>
            <a:fillRect/>
          </a:stretch>
        </p:blipFill>
        <p:spPr>
          <a:xfrm>
            <a:off x="1189138" y="482171"/>
            <a:ext cx="1449690" cy="2008943"/>
          </a:xfrm>
          <a:prstGeom prst="rect">
            <a:avLst/>
          </a:prstGeom>
        </p:spPr>
      </p:pic>
      <p:pic>
        <p:nvPicPr>
          <p:cNvPr id="4" name="object 4"/>
          <p:cNvPicPr/>
          <p:nvPr/>
        </p:nvPicPr>
        <p:blipFill>
          <a:blip r:embed="rId5" cstate="print"/>
          <a:stretch>
            <a:fillRect/>
          </a:stretch>
        </p:blipFill>
        <p:spPr>
          <a:xfrm>
            <a:off x="4394048" y="947836"/>
            <a:ext cx="6777407" cy="42386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8"/>
            <a:chOff x="0" y="0"/>
            <a:chExt cx="12192000" cy="6857998"/>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8"/>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1" cy="6857997"/>
            <a:chOff x="0" y="0"/>
            <a:chExt cx="12192001"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 y="0"/>
              <a:ext cx="12192000" cy="6857997"/>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6531" y="1356360"/>
            <a:ext cx="4675632" cy="2171700"/>
          </a:xfrm>
          <a:prstGeom prst="rect">
            <a:avLst/>
          </a:prstGeom>
        </p:spPr>
      </p:pic>
      <p:sp>
        <p:nvSpPr>
          <p:cNvPr id="3" name="object 3"/>
          <p:cNvSpPr txBox="1">
            <a:spLocks noGrp="1"/>
          </p:cNvSpPr>
          <p:nvPr>
            <p:ph type="title"/>
          </p:nvPr>
        </p:nvSpPr>
        <p:spPr>
          <a:xfrm>
            <a:off x="5607558" y="1247394"/>
            <a:ext cx="6042660" cy="891540"/>
          </a:xfrm>
          <a:prstGeom prst="rect">
            <a:avLst/>
          </a:prstGeom>
          <a:ln w="19050">
            <a:solidFill>
              <a:srgbClr val="FA8B29"/>
            </a:solidFill>
          </a:ln>
        </p:spPr>
        <p:txBody>
          <a:bodyPr vert="horz" wrap="square" lIns="0" tIns="46990" rIns="0" bIns="0" rtlCol="0">
            <a:spAutoFit/>
          </a:bodyPr>
          <a:lstStyle/>
          <a:p>
            <a:pPr marL="91440" marR="299720">
              <a:lnSpc>
                <a:spcPct val="100000"/>
              </a:lnSpc>
              <a:spcBef>
                <a:spcPts val="370"/>
              </a:spcBef>
            </a:pPr>
            <a:r>
              <a:rPr sz="1200" spc="-5" dirty="0">
                <a:solidFill>
                  <a:srgbClr val="FFFFFF"/>
                </a:solidFill>
                <a:latin typeface="Verdana"/>
                <a:cs typeface="Verdana"/>
              </a:rPr>
              <a:t>The</a:t>
            </a:r>
            <a:r>
              <a:rPr sz="120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35" dirty="0">
                <a:solidFill>
                  <a:srgbClr val="FFFFFF"/>
                </a:solidFill>
                <a:latin typeface="Verdana"/>
                <a:cs typeface="Verdana"/>
              </a:rPr>
              <a:t> </a:t>
            </a:r>
            <a:r>
              <a:rPr sz="1200" spc="-25" dirty="0">
                <a:solidFill>
                  <a:srgbClr val="FFFFFF"/>
                </a:solidFill>
                <a:latin typeface="Verdana"/>
                <a:cs typeface="Verdana"/>
              </a:rPr>
              <a:t>compiler,</a:t>
            </a:r>
            <a:r>
              <a:rPr sz="1200" spc="10" dirty="0">
                <a:solidFill>
                  <a:srgbClr val="FFFFFF"/>
                </a:solidFill>
                <a:latin typeface="Verdana"/>
                <a:cs typeface="Verdana"/>
              </a:rPr>
              <a:t> </a:t>
            </a:r>
            <a:r>
              <a:rPr sz="1600" spc="-15" dirty="0">
                <a:solidFill>
                  <a:srgbClr val="FFFFFF"/>
                </a:solidFill>
                <a:latin typeface="Verdana"/>
                <a:cs typeface="Verdana"/>
              </a:rPr>
              <a:t>javac</a:t>
            </a:r>
            <a:r>
              <a:rPr sz="1200" spc="-15" dirty="0">
                <a:solidFill>
                  <a:srgbClr val="FFFFFF"/>
                </a:solidFill>
                <a:latin typeface="Verdana"/>
                <a:cs typeface="Verdana"/>
              </a:rPr>
              <a:t>,</a:t>
            </a:r>
            <a:r>
              <a:rPr sz="1200" spc="15" dirty="0">
                <a:solidFill>
                  <a:srgbClr val="FFFFFF"/>
                </a:solidFill>
                <a:latin typeface="Verdana"/>
                <a:cs typeface="Verdana"/>
              </a:rPr>
              <a:t> </a:t>
            </a:r>
            <a:r>
              <a:rPr sz="1200" dirty="0">
                <a:solidFill>
                  <a:srgbClr val="FFFFFF"/>
                </a:solidFill>
                <a:latin typeface="Verdana"/>
                <a:cs typeface="Verdana"/>
              </a:rPr>
              <a:t>reads</a:t>
            </a:r>
            <a:r>
              <a:rPr sz="1200" spc="5" dirty="0">
                <a:solidFill>
                  <a:srgbClr val="FFFFFF"/>
                </a:solidFill>
                <a:latin typeface="Verdana"/>
                <a:cs typeface="Verdana"/>
              </a:rPr>
              <a:t> </a:t>
            </a:r>
            <a:r>
              <a:rPr sz="1200" dirty="0">
                <a:solidFill>
                  <a:srgbClr val="FFFFFF"/>
                </a:solidFill>
                <a:latin typeface="Verdana"/>
                <a:cs typeface="Verdana"/>
              </a:rPr>
              <a:t>source</a:t>
            </a:r>
            <a:r>
              <a:rPr sz="1200" spc="-10" dirty="0">
                <a:solidFill>
                  <a:srgbClr val="FFFFFF"/>
                </a:solidFill>
                <a:latin typeface="Verdana"/>
                <a:cs typeface="Verdana"/>
              </a:rPr>
              <a:t> files </a:t>
            </a:r>
            <a:r>
              <a:rPr sz="1200" spc="-5" dirty="0">
                <a:solidFill>
                  <a:srgbClr val="FFFFFF"/>
                </a:solidFill>
                <a:latin typeface="Verdana"/>
                <a:cs typeface="Verdana"/>
              </a:rPr>
              <a:t> written</a:t>
            </a:r>
            <a:r>
              <a:rPr sz="1200" spc="10" dirty="0">
                <a:solidFill>
                  <a:srgbClr val="FFFFFF"/>
                </a:solidFill>
                <a:latin typeface="Verdana"/>
                <a:cs typeface="Verdana"/>
              </a:rPr>
              <a:t> </a:t>
            </a:r>
            <a:r>
              <a:rPr sz="1200" spc="-5" dirty="0">
                <a:solidFill>
                  <a:srgbClr val="FFFFFF"/>
                </a:solidFill>
                <a:latin typeface="Verdana"/>
                <a:cs typeface="Verdana"/>
              </a:rPr>
              <a:t>in</a:t>
            </a:r>
            <a:r>
              <a:rPr sz="1200"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15" dirty="0">
                <a:solidFill>
                  <a:srgbClr val="FFFFFF"/>
                </a:solidFill>
                <a:latin typeface="Verdana"/>
                <a:cs typeface="Verdana"/>
              </a:rPr>
              <a:t>Java</a:t>
            </a:r>
            <a:r>
              <a:rPr sz="1200" spc="15" dirty="0">
                <a:solidFill>
                  <a:srgbClr val="FFFFFF"/>
                </a:solidFill>
                <a:latin typeface="Verdana"/>
                <a:cs typeface="Verdana"/>
              </a:rPr>
              <a:t> </a:t>
            </a:r>
            <a:r>
              <a:rPr sz="1200" spc="-5" dirty="0">
                <a:solidFill>
                  <a:srgbClr val="FFFFFF"/>
                </a:solidFill>
                <a:latin typeface="Verdana"/>
                <a:cs typeface="Verdana"/>
              </a:rPr>
              <a:t>programming</a:t>
            </a:r>
            <a:r>
              <a:rPr sz="1200" spc="15" dirty="0">
                <a:solidFill>
                  <a:srgbClr val="FFFFFF"/>
                </a:solidFill>
                <a:latin typeface="Verdana"/>
                <a:cs typeface="Verdana"/>
              </a:rPr>
              <a:t> </a:t>
            </a:r>
            <a:r>
              <a:rPr sz="1200" spc="-5" dirty="0">
                <a:solidFill>
                  <a:srgbClr val="FFFFFF"/>
                </a:solidFill>
                <a:latin typeface="Verdana"/>
                <a:cs typeface="Verdana"/>
              </a:rPr>
              <a:t>language,</a:t>
            </a:r>
            <a:r>
              <a:rPr sz="1200" spc="2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compiles them</a:t>
            </a:r>
            <a:r>
              <a:rPr sz="1200" dirty="0">
                <a:solidFill>
                  <a:srgbClr val="FFFFFF"/>
                </a:solidFill>
                <a:latin typeface="Verdana"/>
                <a:cs typeface="Verdana"/>
              </a:rPr>
              <a:t> </a:t>
            </a:r>
            <a:r>
              <a:rPr sz="1200" spc="-5" dirty="0">
                <a:solidFill>
                  <a:srgbClr val="FFFFFF"/>
                </a:solidFill>
                <a:latin typeface="Verdana"/>
                <a:cs typeface="Verdana"/>
              </a:rPr>
              <a:t>into </a:t>
            </a:r>
            <a:r>
              <a:rPr sz="1200" dirty="0">
                <a:solidFill>
                  <a:srgbClr val="FFFFFF"/>
                </a:solidFill>
                <a:latin typeface="Verdana"/>
                <a:cs typeface="Verdana"/>
              </a:rPr>
              <a:t> </a:t>
            </a:r>
            <a:r>
              <a:rPr sz="1200" spc="-5" dirty="0">
                <a:solidFill>
                  <a:srgbClr val="FFFFFF"/>
                </a:solidFill>
                <a:latin typeface="Verdana"/>
                <a:cs typeface="Verdana"/>
              </a:rPr>
              <a:t>bytecode</a:t>
            </a:r>
            <a:r>
              <a:rPr sz="1200" spc="5" dirty="0">
                <a:solidFill>
                  <a:srgbClr val="FFFFFF"/>
                </a:solidFill>
                <a:latin typeface="Verdana"/>
                <a:cs typeface="Verdana"/>
              </a:rPr>
              <a:t> </a:t>
            </a:r>
            <a:r>
              <a:rPr sz="1200" spc="-5" dirty="0">
                <a:solidFill>
                  <a:srgbClr val="FFFFFF"/>
                </a:solidFill>
                <a:latin typeface="Verdana"/>
                <a:cs typeface="Verdana"/>
              </a:rPr>
              <a:t>class</a:t>
            </a:r>
            <a:r>
              <a:rPr sz="1200" spc="20" dirty="0">
                <a:solidFill>
                  <a:srgbClr val="FFFFFF"/>
                </a:solidFill>
                <a:latin typeface="Verdana"/>
                <a:cs typeface="Verdana"/>
              </a:rPr>
              <a:t> </a:t>
            </a:r>
            <a:r>
              <a:rPr sz="1200" spc="-5" dirty="0">
                <a:solidFill>
                  <a:srgbClr val="FFFFFF"/>
                </a:solidFill>
                <a:latin typeface="Verdana"/>
                <a:cs typeface="Verdana"/>
              </a:rPr>
              <a:t>files,</a:t>
            </a:r>
            <a:r>
              <a:rPr sz="1200" dirty="0">
                <a:solidFill>
                  <a:srgbClr val="FFFFFF"/>
                </a:solidFill>
                <a:latin typeface="Verdana"/>
                <a:cs typeface="Verdana"/>
              </a:rPr>
              <a:t> </a:t>
            </a:r>
            <a:r>
              <a:rPr sz="1200" spc="-5" dirty="0">
                <a:solidFill>
                  <a:srgbClr val="FFFFFF"/>
                </a:solidFill>
                <a:latin typeface="Verdana"/>
                <a:cs typeface="Verdana"/>
              </a:rPr>
              <a:t>after</a:t>
            </a:r>
            <a:r>
              <a:rPr sz="1200" spc="15" dirty="0">
                <a:solidFill>
                  <a:srgbClr val="FFFFFF"/>
                </a:solidFill>
                <a:latin typeface="Verdana"/>
                <a:cs typeface="Verdana"/>
              </a:rPr>
              <a:t> </a:t>
            </a:r>
            <a:r>
              <a:rPr sz="1200" spc="-5" dirty="0">
                <a:solidFill>
                  <a:srgbClr val="FFFFFF"/>
                </a:solidFill>
                <a:latin typeface="Verdana"/>
                <a:cs typeface="Verdana"/>
              </a:rPr>
              <a:t>this</a:t>
            </a:r>
            <a:r>
              <a:rPr sz="1200" spc="15" dirty="0">
                <a:solidFill>
                  <a:srgbClr val="FFFFFF"/>
                </a:solidFill>
                <a:latin typeface="Verdana"/>
                <a:cs typeface="Verdana"/>
              </a:rPr>
              <a:t> </a:t>
            </a:r>
            <a:r>
              <a:rPr sz="1200" spc="-5" dirty="0">
                <a:solidFill>
                  <a:srgbClr val="FFFFFF"/>
                </a:solidFill>
                <a:latin typeface="Verdana"/>
                <a:cs typeface="Verdana"/>
              </a:rPr>
              <a:t>line</a:t>
            </a:r>
            <a:r>
              <a:rPr sz="1200" spc="20" dirty="0">
                <a:solidFill>
                  <a:srgbClr val="FFFFFF"/>
                </a:solidFill>
                <a:latin typeface="Verdana"/>
                <a:cs typeface="Verdana"/>
              </a:rPr>
              <a:t> </a:t>
            </a:r>
            <a:r>
              <a:rPr sz="1200" spc="-5" dirty="0">
                <a:solidFill>
                  <a:srgbClr val="FFFFFF"/>
                </a:solidFill>
                <a:latin typeface="Verdana"/>
                <a:cs typeface="Verdana"/>
              </a:rPr>
              <a:t>was</a:t>
            </a:r>
            <a:r>
              <a:rPr sz="1200" spc="10" dirty="0">
                <a:solidFill>
                  <a:srgbClr val="FFFFFF"/>
                </a:solidFill>
                <a:latin typeface="Verdana"/>
                <a:cs typeface="Verdana"/>
              </a:rPr>
              <a:t> </a:t>
            </a:r>
            <a:r>
              <a:rPr sz="1200" spc="-5" dirty="0">
                <a:solidFill>
                  <a:srgbClr val="FFFFFF"/>
                </a:solidFill>
                <a:latin typeface="Verdana"/>
                <a:cs typeface="Verdana"/>
              </a:rPr>
              <a:t>executed</a:t>
            </a:r>
            <a:r>
              <a:rPr sz="1200" dirty="0">
                <a:solidFill>
                  <a:srgbClr val="FFFFFF"/>
                </a:solidFill>
                <a:latin typeface="Verdana"/>
                <a:cs typeface="Verdana"/>
              </a:rPr>
              <a:t> </a:t>
            </a:r>
            <a:r>
              <a:rPr sz="1200" spc="-15" dirty="0">
                <a:solidFill>
                  <a:srgbClr val="FFFFFF"/>
                </a:solidFill>
                <a:latin typeface="Verdana"/>
                <a:cs typeface="Verdana"/>
              </a:rPr>
              <a:t>javac</a:t>
            </a:r>
            <a:r>
              <a:rPr sz="1200" spc="35" dirty="0">
                <a:solidFill>
                  <a:srgbClr val="FFFFFF"/>
                </a:solidFill>
                <a:latin typeface="Verdana"/>
                <a:cs typeface="Verdana"/>
              </a:rPr>
              <a:t> </a:t>
            </a:r>
            <a:r>
              <a:rPr sz="1200" spc="-5" dirty="0">
                <a:solidFill>
                  <a:srgbClr val="FFFFFF"/>
                </a:solidFill>
                <a:latin typeface="Verdana"/>
                <a:cs typeface="Verdana"/>
              </a:rPr>
              <a:t>created</a:t>
            </a:r>
            <a:r>
              <a:rPr sz="1200" dirty="0">
                <a:solidFill>
                  <a:srgbClr val="FFFFFF"/>
                </a:solidFill>
                <a:latin typeface="Verdana"/>
                <a:cs typeface="Verdana"/>
              </a:rPr>
              <a:t> </a:t>
            </a:r>
            <a:r>
              <a:rPr sz="1200" spc="-5" dirty="0">
                <a:solidFill>
                  <a:srgbClr val="FFFFFF"/>
                </a:solidFill>
                <a:latin typeface="Verdana"/>
                <a:cs typeface="Verdana"/>
              </a:rPr>
              <a:t>Hello.class </a:t>
            </a:r>
            <a:r>
              <a:rPr sz="1200" spc="-405" dirty="0">
                <a:solidFill>
                  <a:srgbClr val="FFFFFF"/>
                </a:solidFill>
                <a:latin typeface="Verdana"/>
                <a:cs typeface="Verdana"/>
              </a:rPr>
              <a:t> </a:t>
            </a:r>
            <a:r>
              <a:rPr sz="1200" spc="-5" dirty="0">
                <a:solidFill>
                  <a:srgbClr val="FFFFFF"/>
                </a:solidFill>
                <a:latin typeface="Verdana"/>
                <a:cs typeface="Verdana"/>
              </a:rPr>
              <a:t>file.</a:t>
            </a:r>
            <a:endParaRPr sz="1200">
              <a:latin typeface="Verdana"/>
              <a:cs typeface="Verdana"/>
            </a:endParaRPr>
          </a:p>
        </p:txBody>
      </p:sp>
      <p:sp>
        <p:nvSpPr>
          <p:cNvPr id="4" name="object 4"/>
          <p:cNvSpPr txBox="1"/>
          <p:nvPr/>
        </p:nvSpPr>
        <p:spPr>
          <a:xfrm>
            <a:off x="5612129" y="2202942"/>
            <a:ext cx="6327775" cy="708660"/>
          </a:xfrm>
          <a:prstGeom prst="rect">
            <a:avLst/>
          </a:prstGeom>
          <a:ln w="19050">
            <a:solidFill>
              <a:srgbClr val="FA8B29"/>
            </a:solidFill>
          </a:ln>
        </p:spPr>
        <p:txBody>
          <a:bodyPr vert="horz" wrap="square" lIns="0" tIns="46355" rIns="0" bIns="0" rtlCol="0">
            <a:spAutoFit/>
          </a:bodyPr>
          <a:lstStyle/>
          <a:p>
            <a:pPr marL="91440" marR="197485">
              <a:lnSpc>
                <a:spcPct val="100000"/>
              </a:lnSpc>
              <a:spcBef>
                <a:spcPts val="365"/>
              </a:spcBef>
            </a:pPr>
            <a:r>
              <a:rPr sz="1200" spc="-5" dirty="0">
                <a:solidFill>
                  <a:srgbClr val="FFFFFF"/>
                </a:solidFill>
                <a:latin typeface="Verdana"/>
                <a:cs typeface="Verdana"/>
              </a:rPr>
              <a:t>The</a:t>
            </a:r>
            <a:r>
              <a:rPr sz="1200" dirty="0">
                <a:solidFill>
                  <a:srgbClr val="FFFFFF"/>
                </a:solidFill>
                <a:latin typeface="Verdana"/>
                <a:cs typeface="Verdana"/>
              </a:rPr>
              <a:t> </a:t>
            </a:r>
            <a:r>
              <a:rPr sz="1600" spc="-15" dirty="0">
                <a:solidFill>
                  <a:srgbClr val="FFFFFF"/>
                </a:solidFill>
                <a:latin typeface="Verdana"/>
                <a:cs typeface="Verdana"/>
              </a:rPr>
              <a:t>java</a:t>
            </a:r>
            <a:r>
              <a:rPr sz="1600" spc="-130" dirty="0">
                <a:solidFill>
                  <a:srgbClr val="FFFFFF"/>
                </a:solidFill>
                <a:latin typeface="Verdana"/>
                <a:cs typeface="Verdana"/>
              </a:rPr>
              <a:t> </a:t>
            </a:r>
            <a:r>
              <a:rPr sz="1200" spc="-5" dirty="0">
                <a:solidFill>
                  <a:srgbClr val="FFFFFF"/>
                </a:solidFill>
                <a:latin typeface="Verdana"/>
                <a:cs typeface="Verdana"/>
              </a:rPr>
              <a:t>command</a:t>
            </a:r>
            <a:r>
              <a:rPr sz="1200" spc="10" dirty="0">
                <a:solidFill>
                  <a:srgbClr val="FFFFFF"/>
                </a:solidFill>
                <a:latin typeface="Verdana"/>
                <a:cs typeface="Verdana"/>
              </a:rPr>
              <a:t> </a:t>
            </a:r>
            <a:r>
              <a:rPr sz="1200" spc="-5" dirty="0">
                <a:solidFill>
                  <a:srgbClr val="FFFFFF"/>
                </a:solidFill>
                <a:latin typeface="Verdana"/>
                <a:cs typeface="Verdana"/>
              </a:rPr>
              <a:t>starts</a:t>
            </a:r>
            <a:r>
              <a:rPr sz="1200" spc="15" dirty="0">
                <a:solidFill>
                  <a:srgbClr val="FFFFFF"/>
                </a:solidFill>
                <a:latin typeface="Verdana"/>
                <a:cs typeface="Verdana"/>
              </a:rPr>
              <a:t> </a:t>
            </a:r>
            <a:r>
              <a:rPr sz="1200" dirty="0">
                <a:solidFill>
                  <a:srgbClr val="FFFFFF"/>
                </a:solidFill>
                <a:latin typeface="Verdana"/>
                <a:cs typeface="Verdana"/>
              </a:rPr>
              <a:t>a</a:t>
            </a:r>
            <a:r>
              <a:rPr sz="1200" spc="5" dirty="0">
                <a:solidFill>
                  <a:srgbClr val="FFFFFF"/>
                </a:solidFill>
                <a:latin typeface="Verdana"/>
                <a:cs typeface="Verdana"/>
              </a:rPr>
              <a:t> </a:t>
            </a:r>
            <a:r>
              <a:rPr sz="1200" spc="-15" dirty="0">
                <a:solidFill>
                  <a:srgbClr val="FFFFFF"/>
                </a:solidFill>
                <a:latin typeface="Verdana"/>
                <a:cs typeface="Verdana"/>
              </a:rPr>
              <a:t>Java</a:t>
            </a:r>
            <a:r>
              <a:rPr sz="1200" spc="35" dirty="0">
                <a:solidFill>
                  <a:srgbClr val="FFFFFF"/>
                </a:solidFill>
                <a:latin typeface="Verdana"/>
                <a:cs typeface="Verdana"/>
              </a:rPr>
              <a:t> </a:t>
            </a:r>
            <a:r>
              <a:rPr sz="1200" spc="-5" dirty="0">
                <a:solidFill>
                  <a:srgbClr val="FFFFFF"/>
                </a:solidFill>
                <a:latin typeface="Verdana"/>
                <a:cs typeface="Verdana"/>
              </a:rPr>
              <a:t>application.</a:t>
            </a:r>
            <a:r>
              <a:rPr sz="1200" spc="20" dirty="0">
                <a:solidFill>
                  <a:srgbClr val="FFFFFF"/>
                </a:solidFill>
                <a:latin typeface="Verdana"/>
                <a:cs typeface="Verdana"/>
              </a:rPr>
              <a:t> </a:t>
            </a:r>
            <a:r>
              <a:rPr sz="1200" dirty="0">
                <a:solidFill>
                  <a:srgbClr val="FFFFFF"/>
                </a:solidFill>
                <a:latin typeface="Verdana"/>
                <a:cs typeface="Verdana"/>
              </a:rPr>
              <a:t>It</a:t>
            </a:r>
            <a:r>
              <a:rPr sz="1200" spc="5" dirty="0">
                <a:solidFill>
                  <a:srgbClr val="FFFFFF"/>
                </a:solidFill>
                <a:latin typeface="Verdana"/>
                <a:cs typeface="Verdana"/>
              </a:rPr>
              <a:t> </a:t>
            </a:r>
            <a:r>
              <a:rPr sz="1200" spc="-5" dirty="0">
                <a:solidFill>
                  <a:srgbClr val="FFFFFF"/>
                </a:solidFill>
                <a:latin typeface="Verdana"/>
                <a:cs typeface="Verdana"/>
              </a:rPr>
              <a:t>does this</a:t>
            </a:r>
            <a:r>
              <a:rPr sz="1200" dirty="0">
                <a:solidFill>
                  <a:srgbClr val="FFFFFF"/>
                </a:solidFill>
                <a:latin typeface="Verdana"/>
                <a:cs typeface="Verdana"/>
              </a:rPr>
              <a:t> </a:t>
            </a:r>
            <a:r>
              <a:rPr sz="1200" spc="-5" dirty="0">
                <a:solidFill>
                  <a:srgbClr val="FFFFFF"/>
                </a:solidFill>
                <a:latin typeface="Verdana"/>
                <a:cs typeface="Verdana"/>
              </a:rPr>
              <a:t>by</a:t>
            </a:r>
            <a:r>
              <a:rPr sz="1200" spc="10" dirty="0">
                <a:solidFill>
                  <a:srgbClr val="FFFFFF"/>
                </a:solidFill>
                <a:latin typeface="Verdana"/>
                <a:cs typeface="Verdana"/>
              </a:rPr>
              <a:t> </a:t>
            </a:r>
            <a:r>
              <a:rPr sz="1200" spc="-5" dirty="0">
                <a:solidFill>
                  <a:srgbClr val="FFFFFF"/>
                </a:solidFill>
                <a:latin typeface="Verdana"/>
                <a:cs typeface="Verdana"/>
              </a:rPr>
              <a:t>starting</a:t>
            </a:r>
            <a:r>
              <a:rPr sz="1200" spc="25" dirty="0">
                <a:solidFill>
                  <a:srgbClr val="FFFFFF"/>
                </a:solidFill>
                <a:latin typeface="Verdana"/>
                <a:cs typeface="Verdana"/>
              </a:rPr>
              <a:t> </a:t>
            </a:r>
            <a:r>
              <a:rPr sz="1200" spc="-5" dirty="0">
                <a:solidFill>
                  <a:srgbClr val="FFFFFF"/>
                </a:solidFill>
                <a:latin typeface="Verdana"/>
                <a:cs typeface="Verdana"/>
              </a:rPr>
              <a:t>the</a:t>
            </a:r>
            <a:r>
              <a:rPr sz="1200" spc="15" dirty="0">
                <a:solidFill>
                  <a:srgbClr val="FFFFFF"/>
                </a:solidFill>
                <a:latin typeface="Verdana"/>
                <a:cs typeface="Verdana"/>
              </a:rPr>
              <a:t> </a:t>
            </a:r>
            <a:r>
              <a:rPr sz="1200" spc="-15" dirty="0">
                <a:solidFill>
                  <a:srgbClr val="FFFFFF"/>
                </a:solidFill>
                <a:latin typeface="Verdana"/>
                <a:cs typeface="Verdana"/>
              </a:rPr>
              <a:t>Java </a:t>
            </a:r>
            <a:r>
              <a:rPr sz="1200" spc="-409" dirty="0">
                <a:solidFill>
                  <a:srgbClr val="FFFFFF"/>
                </a:solidFill>
                <a:latin typeface="Verdana"/>
                <a:cs typeface="Verdana"/>
              </a:rPr>
              <a:t> </a:t>
            </a:r>
            <a:r>
              <a:rPr sz="1200" spc="-5" dirty="0">
                <a:solidFill>
                  <a:srgbClr val="FFFFFF"/>
                </a:solidFill>
                <a:latin typeface="Verdana"/>
                <a:cs typeface="Verdana"/>
              </a:rPr>
              <a:t>Virtual</a:t>
            </a:r>
            <a:r>
              <a:rPr sz="1200" spc="25" dirty="0">
                <a:solidFill>
                  <a:srgbClr val="FFFFFF"/>
                </a:solidFill>
                <a:latin typeface="Verdana"/>
                <a:cs typeface="Verdana"/>
              </a:rPr>
              <a:t> </a:t>
            </a:r>
            <a:r>
              <a:rPr sz="1200" spc="-5" dirty="0">
                <a:solidFill>
                  <a:srgbClr val="FFFFFF"/>
                </a:solidFill>
                <a:latin typeface="Verdana"/>
                <a:cs typeface="Verdana"/>
              </a:rPr>
              <a:t>Machine</a:t>
            </a:r>
            <a:r>
              <a:rPr sz="1200" spc="10" dirty="0">
                <a:solidFill>
                  <a:srgbClr val="FFFFFF"/>
                </a:solidFill>
                <a:latin typeface="Verdana"/>
                <a:cs typeface="Verdana"/>
              </a:rPr>
              <a:t> </a:t>
            </a:r>
            <a:r>
              <a:rPr sz="1200" spc="-5" dirty="0">
                <a:solidFill>
                  <a:srgbClr val="FFFFFF"/>
                </a:solidFill>
                <a:latin typeface="Verdana"/>
                <a:cs typeface="Verdana"/>
              </a:rPr>
              <a:t>(JVM),</a:t>
            </a:r>
            <a:r>
              <a:rPr sz="1200" spc="50" dirty="0">
                <a:solidFill>
                  <a:srgbClr val="FFFFFF"/>
                </a:solidFill>
                <a:latin typeface="Verdana"/>
                <a:cs typeface="Verdana"/>
              </a:rPr>
              <a:t> </a:t>
            </a:r>
            <a:r>
              <a:rPr sz="1200" spc="-10" dirty="0">
                <a:solidFill>
                  <a:srgbClr val="FFFFFF"/>
                </a:solidFill>
                <a:latin typeface="Verdana"/>
                <a:cs typeface="Verdana"/>
              </a:rPr>
              <a:t>loading</a:t>
            </a:r>
            <a:r>
              <a:rPr sz="1200" spc="15" dirty="0">
                <a:solidFill>
                  <a:srgbClr val="FFFFFF"/>
                </a:solidFill>
                <a:latin typeface="Verdana"/>
                <a:cs typeface="Verdana"/>
              </a:rPr>
              <a:t> </a:t>
            </a:r>
            <a:r>
              <a:rPr sz="1200" spc="-5" dirty="0">
                <a:solidFill>
                  <a:srgbClr val="FFFFFF"/>
                </a:solidFill>
                <a:latin typeface="Verdana"/>
                <a:cs typeface="Verdana"/>
              </a:rPr>
              <a:t>the</a:t>
            </a:r>
            <a:r>
              <a:rPr sz="1200" spc="10" dirty="0">
                <a:solidFill>
                  <a:srgbClr val="FFFFFF"/>
                </a:solidFill>
                <a:latin typeface="Verdana"/>
                <a:cs typeface="Verdana"/>
              </a:rPr>
              <a:t> </a:t>
            </a:r>
            <a:r>
              <a:rPr sz="1200" spc="-5" dirty="0">
                <a:solidFill>
                  <a:srgbClr val="FFFFFF"/>
                </a:solidFill>
                <a:latin typeface="Verdana"/>
                <a:cs typeface="Verdana"/>
              </a:rPr>
              <a:t>specified</a:t>
            </a:r>
            <a:r>
              <a:rPr sz="1200" spc="10" dirty="0">
                <a:solidFill>
                  <a:srgbClr val="FFFFFF"/>
                </a:solidFill>
                <a:latin typeface="Verdana"/>
                <a:cs typeface="Verdana"/>
              </a:rPr>
              <a:t> </a:t>
            </a:r>
            <a:r>
              <a:rPr sz="1200" spc="-5" dirty="0">
                <a:solidFill>
                  <a:srgbClr val="FFFFFF"/>
                </a:solidFill>
                <a:latin typeface="Verdana"/>
                <a:cs typeface="Verdana"/>
              </a:rPr>
              <a:t>class,</a:t>
            </a:r>
            <a:r>
              <a:rPr sz="1200" dirty="0">
                <a:solidFill>
                  <a:srgbClr val="FFFFFF"/>
                </a:solidFill>
                <a:latin typeface="Verdana"/>
                <a:cs typeface="Verdana"/>
              </a:rPr>
              <a:t> </a:t>
            </a:r>
            <a:r>
              <a:rPr sz="1200" spc="-5" dirty="0">
                <a:solidFill>
                  <a:srgbClr val="FFFFFF"/>
                </a:solidFill>
                <a:latin typeface="Verdana"/>
                <a:cs typeface="Verdana"/>
              </a:rPr>
              <a:t>and</a:t>
            </a:r>
            <a:r>
              <a:rPr sz="1200" spc="15" dirty="0">
                <a:solidFill>
                  <a:srgbClr val="FFFFFF"/>
                </a:solidFill>
                <a:latin typeface="Verdana"/>
                <a:cs typeface="Verdana"/>
              </a:rPr>
              <a:t> </a:t>
            </a:r>
            <a:r>
              <a:rPr sz="1200" spc="-5" dirty="0">
                <a:solidFill>
                  <a:srgbClr val="FFFFFF"/>
                </a:solidFill>
                <a:latin typeface="Verdana"/>
                <a:cs typeface="Verdana"/>
              </a:rPr>
              <a:t>calling</a:t>
            </a:r>
            <a:r>
              <a:rPr sz="1200" spc="15" dirty="0">
                <a:solidFill>
                  <a:srgbClr val="FFFFFF"/>
                </a:solidFill>
                <a:latin typeface="Verdana"/>
                <a:cs typeface="Verdana"/>
              </a:rPr>
              <a:t> </a:t>
            </a:r>
            <a:r>
              <a:rPr sz="1200" spc="-5" dirty="0">
                <a:solidFill>
                  <a:srgbClr val="FFFFFF"/>
                </a:solidFill>
                <a:latin typeface="Verdana"/>
                <a:cs typeface="Verdana"/>
              </a:rPr>
              <a:t>that</a:t>
            </a:r>
            <a:endParaRPr sz="1200">
              <a:latin typeface="Verdana"/>
              <a:cs typeface="Verdana"/>
            </a:endParaRPr>
          </a:p>
          <a:p>
            <a:pPr marL="91440">
              <a:lnSpc>
                <a:spcPct val="100000"/>
              </a:lnSpc>
              <a:spcBef>
                <a:spcPts val="5"/>
              </a:spcBef>
            </a:pPr>
            <a:r>
              <a:rPr sz="1200" spc="-5" dirty="0">
                <a:solidFill>
                  <a:srgbClr val="FFFFFF"/>
                </a:solidFill>
                <a:latin typeface="Verdana"/>
                <a:cs typeface="Verdana"/>
              </a:rPr>
              <a:t>class's</a:t>
            </a:r>
            <a:r>
              <a:rPr sz="1200" spc="-15" dirty="0">
                <a:solidFill>
                  <a:srgbClr val="FFFFFF"/>
                </a:solidFill>
                <a:latin typeface="Verdana"/>
                <a:cs typeface="Verdana"/>
              </a:rPr>
              <a:t> </a:t>
            </a:r>
            <a:r>
              <a:rPr sz="1200" spc="-5" dirty="0">
                <a:solidFill>
                  <a:srgbClr val="FFFFFF"/>
                </a:solidFill>
                <a:latin typeface="Verdana"/>
                <a:cs typeface="Verdana"/>
              </a:rPr>
              <a:t>main()</a:t>
            </a:r>
            <a:r>
              <a:rPr sz="1200" spc="10" dirty="0">
                <a:solidFill>
                  <a:srgbClr val="FFFFFF"/>
                </a:solidFill>
                <a:latin typeface="Verdana"/>
                <a:cs typeface="Verdana"/>
              </a:rPr>
              <a:t> </a:t>
            </a:r>
            <a:r>
              <a:rPr sz="1200" spc="-5" dirty="0">
                <a:solidFill>
                  <a:srgbClr val="FFFFFF"/>
                </a:solidFill>
                <a:latin typeface="Verdana"/>
                <a:cs typeface="Verdana"/>
              </a:rPr>
              <a:t>method.</a:t>
            </a:r>
            <a:endParaRPr sz="1200">
              <a:latin typeface="Verdana"/>
              <a:cs typeface="Verdana"/>
            </a:endParaRPr>
          </a:p>
        </p:txBody>
      </p:sp>
      <p:sp>
        <p:nvSpPr>
          <p:cNvPr id="5" name="object 5"/>
          <p:cNvSpPr/>
          <p:nvPr/>
        </p:nvSpPr>
        <p:spPr>
          <a:xfrm>
            <a:off x="4452366" y="1664207"/>
            <a:ext cx="1160780" cy="680085"/>
          </a:xfrm>
          <a:custGeom>
            <a:avLst/>
            <a:gdLst/>
            <a:ahLst/>
            <a:cxnLst/>
            <a:rect l="l" t="t" r="r" b="b"/>
            <a:pathLst>
              <a:path w="1160779" h="680085">
                <a:moveTo>
                  <a:pt x="1155573" y="57150"/>
                </a:moveTo>
                <a:lnTo>
                  <a:pt x="1117473" y="38100"/>
                </a:lnTo>
                <a:lnTo>
                  <a:pt x="1041273" y="0"/>
                </a:lnTo>
                <a:lnTo>
                  <a:pt x="1041273" y="38100"/>
                </a:lnTo>
                <a:lnTo>
                  <a:pt x="551688" y="38100"/>
                </a:lnTo>
                <a:lnTo>
                  <a:pt x="551688" y="76200"/>
                </a:lnTo>
                <a:lnTo>
                  <a:pt x="1041273" y="76200"/>
                </a:lnTo>
                <a:lnTo>
                  <a:pt x="1041273" y="114300"/>
                </a:lnTo>
                <a:lnTo>
                  <a:pt x="1117473" y="76200"/>
                </a:lnTo>
                <a:lnTo>
                  <a:pt x="1155573" y="57150"/>
                </a:lnTo>
                <a:close/>
              </a:path>
              <a:path w="1160779" h="680085">
                <a:moveTo>
                  <a:pt x="1160272" y="622554"/>
                </a:moveTo>
                <a:lnTo>
                  <a:pt x="1122172" y="603504"/>
                </a:lnTo>
                <a:lnTo>
                  <a:pt x="1045972" y="565404"/>
                </a:lnTo>
                <a:lnTo>
                  <a:pt x="1045972" y="603504"/>
                </a:lnTo>
                <a:lnTo>
                  <a:pt x="0" y="603504"/>
                </a:lnTo>
                <a:lnTo>
                  <a:pt x="0" y="641604"/>
                </a:lnTo>
                <a:lnTo>
                  <a:pt x="1045972" y="641604"/>
                </a:lnTo>
                <a:lnTo>
                  <a:pt x="1045972" y="679704"/>
                </a:lnTo>
                <a:lnTo>
                  <a:pt x="1122172" y="641604"/>
                </a:lnTo>
                <a:lnTo>
                  <a:pt x="1160272" y="622554"/>
                </a:lnTo>
                <a:close/>
              </a:path>
            </a:pathLst>
          </a:custGeom>
          <a:solidFill>
            <a:srgbClr val="FA8B29"/>
          </a:solidFill>
        </p:spPr>
        <p:txBody>
          <a:bodyPr wrap="square" lIns="0" tIns="0" rIns="0" bIns="0" rtlCol="0"/>
          <a:lstStyle/>
          <a:p>
            <a:endParaRPr/>
          </a:p>
        </p:txBody>
      </p:sp>
      <p:pic>
        <p:nvPicPr>
          <p:cNvPr id="6" name="object 6"/>
          <p:cNvPicPr/>
          <p:nvPr/>
        </p:nvPicPr>
        <p:blipFill>
          <a:blip r:embed="rId3" cstate="print"/>
          <a:stretch>
            <a:fillRect/>
          </a:stretch>
        </p:blipFill>
        <p:spPr>
          <a:xfrm>
            <a:off x="5689091" y="3429000"/>
            <a:ext cx="4183379" cy="26289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2000" cy="6857997"/>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21563" y="0"/>
              <a:ext cx="11548872" cy="6857997"/>
            </a:xfrm>
            <a:prstGeom prst="rect">
              <a:avLst/>
            </a:prstGeom>
          </p:spPr>
        </p:pic>
        <p:pic>
          <p:nvPicPr>
            <p:cNvPr id="5" name="object 5"/>
            <p:cNvPicPr/>
            <p:nvPr/>
          </p:nvPicPr>
          <p:blipFill>
            <a:blip r:embed="rId3" cstate="print"/>
            <a:stretch>
              <a:fillRect/>
            </a:stretch>
          </p:blipFill>
          <p:spPr>
            <a:xfrm>
              <a:off x="502919" y="4611622"/>
              <a:ext cx="4250436" cy="2125978"/>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a:bodyPr>
          <a:lstStyle/>
          <a:p>
            <a:r>
              <a:rPr lang="en-US" dirty="0"/>
              <a:t>JAVA vs C</a:t>
            </a:r>
          </a:p>
        </p:txBody>
      </p:sp>
      <p:pic>
        <p:nvPicPr>
          <p:cNvPr id="5122" name="Picture 2" descr="Comparison between C, C++ &amp; Java Programming Languages | Programação">
            <a:extLst>
              <a:ext uri="{FF2B5EF4-FFF2-40B4-BE49-F238E27FC236}">
                <a16:creationId xmlns:a16="http://schemas.microsoft.com/office/drawing/2014/main" id="{11DE56AE-6E4F-BCEC-7069-84CAF02CF97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41300" y="1068438"/>
            <a:ext cx="4908730" cy="50354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טבלה 1">
            <a:extLst>
              <a:ext uri="{FF2B5EF4-FFF2-40B4-BE49-F238E27FC236}">
                <a16:creationId xmlns:a16="http://schemas.microsoft.com/office/drawing/2014/main" id="{7486A6D1-5F53-1E76-BE67-D4318CC28974}"/>
              </a:ext>
            </a:extLst>
          </p:cNvPr>
          <p:cNvGraphicFramePr>
            <a:graphicFrameLocks noGrp="1"/>
          </p:cNvGraphicFramePr>
          <p:nvPr>
            <p:extLst>
              <p:ext uri="{D42A27DB-BD31-4B8C-83A1-F6EECF244321}">
                <p14:modId xmlns:p14="http://schemas.microsoft.com/office/powerpoint/2010/main" val="464554672"/>
              </p:ext>
            </p:extLst>
          </p:nvPr>
        </p:nvGraphicFramePr>
        <p:xfrm>
          <a:off x="6095999" y="1060534"/>
          <a:ext cx="6019802" cy="5560844"/>
        </p:xfrm>
        <a:graphic>
          <a:graphicData uri="http://schemas.openxmlformats.org/drawingml/2006/table">
            <a:tbl>
              <a:tblPr firstRow="1" bandRow="1">
                <a:tableStyleId>{69C7853C-536D-4A76-A0AE-DD22124D55A5}</a:tableStyleId>
              </a:tblPr>
              <a:tblGrid>
                <a:gridCol w="1465356">
                  <a:extLst>
                    <a:ext uri="{9D8B030D-6E8A-4147-A177-3AD203B41FA5}">
                      <a16:colId xmlns:a16="http://schemas.microsoft.com/office/drawing/2014/main" val="4134994673"/>
                    </a:ext>
                  </a:extLst>
                </a:gridCol>
                <a:gridCol w="2221794">
                  <a:extLst>
                    <a:ext uri="{9D8B030D-6E8A-4147-A177-3AD203B41FA5}">
                      <a16:colId xmlns:a16="http://schemas.microsoft.com/office/drawing/2014/main" val="1315758275"/>
                    </a:ext>
                  </a:extLst>
                </a:gridCol>
                <a:gridCol w="2332652">
                  <a:extLst>
                    <a:ext uri="{9D8B030D-6E8A-4147-A177-3AD203B41FA5}">
                      <a16:colId xmlns:a16="http://schemas.microsoft.com/office/drawing/2014/main" val="2912063222"/>
                    </a:ext>
                  </a:extLst>
                </a:gridCol>
              </a:tblGrid>
              <a:tr h="438150">
                <a:tc>
                  <a:txBody>
                    <a:bodyPr/>
                    <a:lstStyle/>
                    <a:p>
                      <a:pPr fontAlgn="b"/>
                      <a:r>
                        <a:rPr lang="en-US" sz="1200" b="1" cap="none" spc="0">
                          <a:solidFill>
                            <a:schemeClr val="bg1"/>
                          </a:solidFill>
                          <a:effectLst/>
                        </a:rPr>
                        <a:t>Aspect</a:t>
                      </a:r>
                    </a:p>
                  </a:txBody>
                  <a:tcPr marL="75193" marR="9046" marT="57841" marB="57841" anchor="ctr"/>
                </a:tc>
                <a:tc>
                  <a:txBody>
                    <a:bodyPr/>
                    <a:lstStyle/>
                    <a:p>
                      <a:pPr fontAlgn="b"/>
                      <a:r>
                        <a:rPr lang="en-US" sz="1200" b="1" cap="none" spc="0" dirty="0">
                          <a:solidFill>
                            <a:schemeClr val="bg1"/>
                          </a:solidFill>
                          <a:effectLst/>
                        </a:rPr>
                        <a:t>C</a:t>
                      </a:r>
                    </a:p>
                  </a:txBody>
                  <a:tcPr marL="75193" marR="9046" marT="57841" marB="57841" anchor="ctr"/>
                </a:tc>
                <a:tc>
                  <a:txBody>
                    <a:bodyPr/>
                    <a:lstStyle/>
                    <a:p>
                      <a:pPr fontAlgn="b"/>
                      <a:r>
                        <a:rPr lang="en-US" sz="1200" b="1" cap="none" spc="0" dirty="0">
                          <a:solidFill>
                            <a:schemeClr val="bg1"/>
                          </a:solidFill>
                          <a:effectLst/>
                        </a:rPr>
                        <a:t>Java</a:t>
                      </a:r>
                    </a:p>
                  </a:txBody>
                  <a:tcPr marL="75193" marR="9046" marT="57841" marB="57841" anchor="ctr"/>
                </a:tc>
                <a:extLst>
                  <a:ext uri="{0D108BD9-81ED-4DB2-BD59-A6C34878D82A}">
                    <a16:rowId xmlns:a16="http://schemas.microsoft.com/office/drawing/2014/main" val="3682509957"/>
                  </a:ext>
                </a:extLst>
              </a:tr>
              <a:tr h="438150">
                <a:tc>
                  <a:txBody>
                    <a:bodyPr/>
                    <a:lstStyle/>
                    <a:p>
                      <a:pPr fontAlgn="base"/>
                      <a:r>
                        <a:rPr lang="en-US" sz="1200" b="1" cap="none" spc="0" dirty="0">
                          <a:solidFill>
                            <a:schemeClr val="bg1"/>
                          </a:solidFill>
                          <a:effectLst/>
                        </a:rPr>
                        <a:t>Language Type</a:t>
                      </a:r>
                    </a:p>
                  </a:txBody>
                  <a:tcPr marL="75193" marR="9046" marT="57841" marB="57841" anchor="ctr"/>
                </a:tc>
                <a:tc>
                  <a:txBody>
                    <a:bodyPr/>
                    <a:lstStyle/>
                    <a:p>
                      <a:pPr fontAlgn="base"/>
                      <a:r>
                        <a:rPr lang="en-US" sz="1200" cap="none" spc="0" dirty="0">
                          <a:solidFill>
                            <a:schemeClr val="bg1"/>
                          </a:solidFill>
                          <a:effectLst/>
                        </a:rPr>
                        <a:t>Procedural</a:t>
                      </a:r>
                    </a:p>
                  </a:txBody>
                  <a:tcPr marL="75193" marR="9046" marT="57841" marB="57841" anchor="ctr"/>
                </a:tc>
                <a:tc>
                  <a:txBody>
                    <a:bodyPr/>
                    <a:lstStyle/>
                    <a:p>
                      <a:pPr fontAlgn="base"/>
                      <a:r>
                        <a:rPr lang="en-US" sz="1200" cap="none" spc="0" dirty="0">
                          <a:solidFill>
                            <a:schemeClr val="bg1"/>
                          </a:solidFill>
                          <a:effectLst/>
                        </a:rPr>
                        <a:t>Object-Oriented</a:t>
                      </a:r>
                    </a:p>
                  </a:txBody>
                  <a:tcPr marL="75193" marR="9046" marT="57841" marB="57841" anchor="ctr"/>
                </a:tc>
                <a:extLst>
                  <a:ext uri="{0D108BD9-81ED-4DB2-BD59-A6C34878D82A}">
                    <a16:rowId xmlns:a16="http://schemas.microsoft.com/office/drawing/2014/main" val="662514201"/>
                  </a:ext>
                </a:extLst>
              </a:tr>
              <a:tr h="438150">
                <a:tc>
                  <a:txBody>
                    <a:bodyPr/>
                    <a:lstStyle/>
                    <a:p>
                      <a:pPr fontAlgn="base"/>
                      <a:r>
                        <a:rPr lang="en-US" sz="1200" b="1" cap="none" spc="0" dirty="0">
                          <a:solidFill>
                            <a:schemeClr val="bg1"/>
                          </a:solidFill>
                          <a:effectLst/>
                        </a:rPr>
                        <a:t>Memory Management</a:t>
                      </a:r>
                    </a:p>
                  </a:txBody>
                  <a:tcPr marL="75193" marR="9046" marT="57841" marB="57841" anchor="ctr"/>
                </a:tc>
                <a:tc>
                  <a:txBody>
                    <a:bodyPr/>
                    <a:lstStyle/>
                    <a:p>
                      <a:pPr fontAlgn="base"/>
                      <a:r>
                        <a:rPr lang="en-US" sz="1200" cap="none" spc="0">
                          <a:solidFill>
                            <a:schemeClr val="bg1"/>
                          </a:solidFill>
                          <a:effectLst/>
                        </a:rPr>
                        <a:t>Manual (malloc, free)</a:t>
                      </a:r>
                    </a:p>
                  </a:txBody>
                  <a:tcPr marL="75193" marR="9046" marT="57841" marB="57841" anchor="ctr"/>
                </a:tc>
                <a:tc>
                  <a:txBody>
                    <a:bodyPr/>
                    <a:lstStyle/>
                    <a:p>
                      <a:pPr fontAlgn="base"/>
                      <a:r>
                        <a:rPr lang="en-US" sz="1200" cap="none" spc="0">
                          <a:solidFill>
                            <a:schemeClr val="bg1"/>
                          </a:solidFill>
                          <a:effectLst/>
                        </a:rPr>
                        <a:t>Automatic (Garbage Collection)</a:t>
                      </a:r>
                    </a:p>
                  </a:txBody>
                  <a:tcPr marL="75193" marR="9046" marT="57841" marB="57841" anchor="ctr"/>
                </a:tc>
                <a:extLst>
                  <a:ext uri="{0D108BD9-81ED-4DB2-BD59-A6C34878D82A}">
                    <a16:rowId xmlns:a16="http://schemas.microsoft.com/office/drawing/2014/main" val="3169728529"/>
                  </a:ext>
                </a:extLst>
              </a:tr>
              <a:tr h="438150">
                <a:tc>
                  <a:txBody>
                    <a:bodyPr/>
                    <a:lstStyle/>
                    <a:p>
                      <a:pPr fontAlgn="base"/>
                      <a:r>
                        <a:rPr lang="en-US" sz="1200" b="1" cap="none" spc="0">
                          <a:solidFill>
                            <a:schemeClr val="bg1"/>
                          </a:solidFill>
                          <a:effectLst/>
                        </a:rPr>
                        <a:t>Portability</a:t>
                      </a:r>
                    </a:p>
                  </a:txBody>
                  <a:tcPr marL="75193" marR="9046" marT="57841" marB="57841" anchor="ctr"/>
                </a:tc>
                <a:tc>
                  <a:txBody>
                    <a:bodyPr/>
                    <a:lstStyle/>
                    <a:p>
                      <a:pPr fontAlgn="base"/>
                      <a:r>
                        <a:rPr lang="en-US" sz="1200" cap="none" spc="0" dirty="0">
                          <a:solidFill>
                            <a:schemeClr val="bg1"/>
                          </a:solidFill>
                          <a:effectLst/>
                        </a:rPr>
                        <a:t>Platform-Dependent</a:t>
                      </a:r>
                    </a:p>
                  </a:txBody>
                  <a:tcPr marL="75193" marR="9046" marT="57841" marB="57841" anchor="ctr"/>
                </a:tc>
                <a:tc>
                  <a:txBody>
                    <a:bodyPr/>
                    <a:lstStyle/>
                    <a:p>
                      <a:pPr fontAlgn="base"/>
                      <a:r>
                        <a:rPr lang="en-US" sz="1200" cap="none" spc="0">
                          <a:solidFill>
                            <a:schemeClr val="bg1"/>
                          </a:solidFill>
                          <a:effectLst/>
                        </a:rPr>
                        <a:t>Platform-Independent (JVM)</a:t>
                      </a:r>
                    </a:p>
                  </a:txBody>
                  <a:tcPr marL="75193" marR="9046" marT="57841" marB="57841" anchor="ctr"/>
                </a:tc>
                <a:extLst>
                  <a:ext uri="{0D108BD9-81ED-4DB2-BD59-A6C34878D82A}">
                    <a16:rowId xmlns:a16="http://schemas.microsoft.com/office/drawing/2014/main" val="209809391"/>
                  </a:ext>
                </a:extLst>
              </a:tr>
              <a:tr h="438150">
                <a:tc>
                  <a:txBody>
                    <a:bodyPr/>
                    <a:lstStyle/>
                    <a:p>
                      <a:pPr fontAlgn="base"/>
                      <a:r>
                        <a:rPr lang="en-US" sz="1200" b="1" cap="none" spc="0" dirty="0">
                          <a:solidFill>
                            <a:schemeClr val="bg1"/>
                          </a:solidFill>
                          <a:effectLst/>
                        </a:rPr>
                        <a:t>Pointer Arithmetic</a:t>
                      </a:r>
                    </a:p>
                  </a:txBody>
                  <a:tcPr marL="75193" marR="9046" marT="57841" marB="57841" anchor="ctr"/>
                </a:tc>
                <a:tc>
                  <a:txBody>
                    <a:bodyPr/>
                    <a:lstStyle/>
                    <a:p>
                      <a:pPr fontAlgn="base"/>
                      <a:r>
                        <a:rPr lang="en-US" sz="1200" cap="none" spc="0">
                          <a:solidFill>
                            <a:schemeClr val="bg1"/>
                          </a:solidFill>
                          <a:effectLst/>
                        </a:rPr>
                        <a:t>Supported</a:t>
                      </a:r>
                    </a:p>
                  </a:txBody>
                  <a:tcPr marL="75193" marR="9046" marT="57841" marB="57841" anchor="ctr"/>
                </a:tc>
                <a:tc>
                  <a:txBody>
                    <a:bodyPr/>
                    <a:lstStyle/>
                    <a:p>
                      <a:pPr fontAlgn="base"/>
                      <a:r>
                        <a:rPr lang="en-US" sz="1200" cap="none" spc="0">
                          <a:solidFill>
                            <a:schemeClr val="bg1"/>
                          </a:solidFill>
                          <a:effectLst/>
                        </a:rPr>
                        <a:t>Not Supported</a:t>
                      </a:r>
                    </a:p>
                  </a:txBody>
                  <a:tcPr marL="75193" marR="9046" marT="57841" marB="57841" anchor="ctr"/>
                </a:tc>
                <a:extLst>
                  <a:ext uri="{0D108BD9-81ED-4DB2-BD59-A6C34878D82A}">
                    <a16:rowId xmlns:a16="http://schemas.microsoft.com/office/drawing/2014/main" val="1453486447"/>
                  </a:ext>
                </a:extLst>
              </a:tr>
              <a:tr h="438150">
                <a:tc>
                  <a:txBody>
                    <a:bodyPr/>
                    <a:lstStyle/>
                    <a:p>
                      <a:pPr fontAlgn="base"/>
                      <a:r>
                        <a:rPr lang="en-US" sz="1200" b="1" cap="none" spc="0" dirty="0">
                          <a:solidFill>
                            <a:schemeClr val="bg1"/>
                          </a:solidFill>
                          <a:effectLst/>
                        </a:rPr>
                        <a:t>Standard Library</a:t>
                      </a:r>
                    </a:p>
                  </a:txBody>
                  <a:tcPr marL="75193" marR="9046" marT="57841" marB="57841" anchor="ctr"/>
                </a:tc>
                <a:tc>
                  <a:txBody>
                    <a:bodyPr/>
                    <a:lstStyle/>
                    <a:p>
                      <a:pPr fontAlgn="base"/>
                      <a:r>
                        <a:rPr lang="en-US" sz="1200" cap="none" spc="0">
                          <a:solidFill>
                            <a:schemeClr val="bg1"/>
                          </a:solidFill>
                          <a:effectLst/>
                        </a:rPr>
                        <a:t>Smaller, Requires Libraries</a:t>
                      </a:r>
                    </a:p>
                  </a:txBody>
                  <a:tcPr marL="75193" marR="9046" marT="57841" marB="57841" anchor="ctr"/>
                </a:tc>
                <a:tc>
                  <a:txBody>
                    <a:bodyPr/>
                    <a:lstStyle/>
                    <a:p>
                      <a:pPr fontAlgn="base"/>
                      <a:r>
                        <a:rPr lang="en-US" sz="1200" cap="none" spc="0">
                          <a:solidFill>
                            <a:schemeClr val="bg1"/>
                          </a:solidFill>
                          <a:effectLst/>
                        </a:rPr>
                        <a:t>Comprehensive Standard Library</a:t>
                      </a:r>
                    </a:p>
                  </a:txBody>
                  <a:tcPr marL="75193" marR="9046" marT="57841" marB="57841" anchor="ctr"/>
                </a:tc>
                <a:extLst>
                  <a:ext uri="{0D108BD9-81ED-4DB2-BD59-A6C34878D82A}">
                    <a16:rowId xmlns:a16="http://schemas.microsoft.com/office/drawing/2014/main" val="770730538"/>
                  </a:ext>
                </a:extLst>
              </a:tr>
              <a:tr h="438150">
                <a:tc>
                  <a:txBody>
                    <a:bodyPr/>
                    <a:lstStyle/>
                    <a:p>
                      <a:pPr fontAlgn="base"/>
                      <a:r>
                        <a:rPr lang="en-US" sz="1200" b="1" cap="none" spc="0" dirty="0">
                          <a:solidFill>
                            <a:schemeClr val="bg1"/>
                          </a:solidFill>
                          <a:effectLst/>
                        </a:rPr>
                        <a:t>Error Handling</a:t>
                      </a:r>
                    </a:p>
                  </a:txBody>
                  <a:tcPr marL="75193" marR="9046" marT="57841" marB="57841" anchor="ctr"/>
                </a:tc>
                <a:tc>
                  <a:txBody>
                    <a:bodyPr/>
                    <a:lstStyle/>
                    <a:p>
                      <a:pPr fontAlgn="base"/>
                      <a:r>
                        <a:rPr lang="en-US" sz="1200" cap="none" spc="0">
                          <a:solidFill>
                            <a:schemeClr val="bg1"/>
                          </a:solidFill>
                          <a:effectLst/>
                        </a:rPr>
                        <a:t>Return Codes, Error Flags</a:t>
                      </a:r>
                    </a:p>
                  </a:txBody>
                  <a:tcPr marL="75193" marR="9046" marT="57841" marB="57841" anchor="ctr"/>
                </a:tc>
                <a:tc>
                  <a:txBody>
                    <a:bodyPr/>
                    <a:lstStyle/>
                    <a:p>
                      <a:pPr fontAlgn="base"/>
                      <a:r>
                        <a:rPr lang="en-US" sz="1200" cap="none" spc="0">
                          <a:solidFill>
                            <a:schemeClr val="bg1"/>
                          </a:solidFill>
                          <a:effectLst/>
                        </a:rPr>
                        <a:t>Exceptions</a:t>
                      </a:r>
                    </a:p>
                  </a:txBody>
                  <a:tcPr marL="75193" marR="9046" marT="57841" marB="57841" anchor="ctr"/>
                </a:tc>
                <a:extLst>
                  <a:ext uri="{0D108BD9-81ED-4DB2-BD59-A6C34878D82A}">
                    <a16:rowId xmlns:a16="http://schemas.microsoft.com/office/drawing/2014/main" val="3149656982"/>
                  </a:ext>
                </a:extLst>
              </a:tr>
              <a:tr h="438150">
                <a:tc>
                  <a:txBody>
                    <a:bodyPr/>
                    <a:lstStyle/>
                    <a:p>
                      <a:pPr fontAlgn="base"/>
                      <a:r>
                        <a:rPr lang="en-US" sz="1200" b="1" cap="none" spc="0" dirty="0">
                          <a:solidFill>
                            <a:schemeClr val="bg1"/>
                          </a:solidFill>
                          <a:effectLst/>
                        </a:rPr>
                        <a:t>Multithreading</a:t>
                      </a:r>
                    </a:p>
                  </a:txBody>
                  <a:tcPr marL="75193" marR="9046" marT="57841" marB="57841" anchor="ctr"/>
                </a:tc>
                <a:tc>
                  <a:txBody>
                    <a:bodyPr/>
                    <a:lstStyle/>
                    <a:p>
                      <a:pPr fontAlgn="base"/>
                      <a:r>
                        <a:rPr lang="en-US" sz="1200" cap="none" spc="0">
                          <a:solidFill>
                            <a:schemeClr val="bg1"/>
                          </a:solidFill>
                          <a:effectLst/>
                        </a:rPr>
                        <a:t>Requires Libraries</a:t>
                      </a:r>
                    </a:p>
                  </a:txBody>
                  <a:tcPr marL="75193" marR="9046" marT="57841" marB="57841" anchor="ctr"/>
                </a:tc>
                <a:tc>
                  <a:txBody>
                    <a:bodyPr/>
                    <a:lstStyle/>
                    <a:p>
                      <a:pPr fontAlgn="base"/>
                      <a:r>
                        <a:rPr lang="en-US" sz="1200" cap="none" spc="0">
                          <a:solidFill>
                            <a:schemeClr val="bg1"/>
                          </a:solidFill>
                          <a:effectLst/>
                        </a:rPr>
                        <a:t>Built-In Support (Thread, Executor)</a:t>
                      </a:r>
                    </a:p>
                  </a:txBody>
                  <a:tcPr marL="75193" marR="9046" marT="57841" marB="57841" anchor="ctr"/>
                </a:tc>
                <a:extLst>
                  <a:ext uri="{0D108BD9-81ED-4DB2-BD59-A6C34878D82A}">
                    <a16:rowId xmlns:a16="http://schemas.microsoft.com/office/drawing/2014/main" val="3854632998"/>
                  </a:ext>
                </a:extLst>
              </a:tr>
              <a:tr h="438150">
                <a:tc>
                  <a:txBody>
                    <a:bodyPr/>
                    <a:lstStyle/>
                    <a:p>
                      <a:pPr fontAlgn="base"/>
                      <a:r>
                        <a:rPr lang="en-US" sz="1200" b="1" cap="none" spc="0" dirty="0">
                          <a:solidFill>
                            <a:schemeClr val="bg1"/>
                          </a:solidFill>
                          <a:effectLst/>
                        </a:rPr>
                        <a:t>Security</a:t>
                      </a:r>
                    </a:p>
                  </a:txBody>
                  <a:tcPr marL="75193" marR="9046" marT="57841" marB="57841" anchor="ctr"/>
                </a:tc>
                <a:tc>
                  <a:txBody>
                    <a:bodyPr/>
                    <a:lstStyle/>
                    <a:p>
                      <a:pPr fontAlgn="base"/>
                      <a:r>
                        <a:rPr lang="en-US" sz="1200" cap="none" spc="0">
                          <a:solidFill>
                            <a:schemeClr val="bg1"/>
                          </a:solidFill>
                          <a:effectLst/>
                        </a:rPr>
                        <a:t>Vulnerable to Security Issues</a:t>
                      </a:r>
                    </a:p>
                  </a:txBody>
                  <a:tcPr marL="75193" marR="9046" marT="57841" marB="57841" anchor="ctr"/>
                </a:tc>
                <a:tc>
                  <a:txBody>
                    <a:bodyPr/>
                    <a:lstStyle/>
                    <a:p>
                      <a:pPr fontAlgn="base"/>
                      <a:r>
                        <a:rPr lang="en-US" sz="1200" cap="none" spc="0">
                          <a:solidFill>
                            <a:schemeClr val="bg1"/>
                          </a:solidFill>
                          <a:effectLst/>
                        </a:rPr>
                        <a:t>More Secure (Memory Management)</a:t>
                      </a:r>
                    </a:p>
                  </a:txBody>
                  <a:tcPr marL="75193" marR="9046" marT="57841" marB="57841" anchor="ctr"/>
                </a:tc>
                <a:extLst>
                  <a:ext uri="{0D108BD9-81ED-4DB2-BD59-A6C34878D82A}">
                    <a16:rowId xmlns:a16="http://schemas.microsoft.com/office/drawing/2014/main" val="2245763603"/>
                  </a:ext>
                </a:extLst>
              </a:tr>
              <a:tr h="438150">
                <a:tc>
                  <a:txBody>
                    <a:bodyPr/>
                    <a:lstStyle/>
                    <a:p>
                      <a:pPr fontAlgn="base"/>
                      <a:r>
                        <a:rPr lang="en-US" sz="1200" b="1" cap="none" spc="0" dirty="0">
                          <a:solidFill>
                            <a:schemeClr val="bg1"/>
                          </a:solidFill>
                          <a:effectLst/>
                        </a:rPr>
                        <a:t>Performance</a:t>
                      </a:r>
                    </a:p>
                  </a:txBody>
                  <a:tcPr marL="75193" marR="9046" marT="57841" marB="57841" anchor="ctr"/>
                </a:tc>
                <a:tc>
                  <a:txBody>
                    <a:bodyPr/>
                    <a:lstStyle/>
                    <a:p>
                      <a:pPr fontAlgn="base"/>
                      <a:r>
                        <a:rPr lang="en-US" sz="1200" cap="none" spc="0">
                          <a:solidFill>
                            <a:schemeClr val="bg1"/>
                          </a:solidFill>
                          <a:effectLst/>
                        </a:rPr>
                        <a:t>Efficient Control Over Hardware</a:t>
                      </a:r>
                    </a:p>
                  </a:txBody>
                  <a:tcPr marL="75193" marR="9046" marT="57841" marB="57841" anchor="ctr"/>
                </a:tc>
                <a:tc>
                  <a:txBody>
                    <a:bodyPr/>
                    <a:lstStyle/>
                    <a:p>
                      <a:pPr fontAlgn="base"/>
                      <a:r>
                        <a:rPr lang="en-US" sz="1200" cap="none" spc="0">
                          <a:solidFill>
                            <a:schemeClr val="bg1"/>
                          </a:solidFill>
                          <a:effectLst/>
                        </a:rPr>
                        <a:t>JVM Overhead, Slower Generally</a:t>
                      </a:r>
                    </a:p>
                  </a:txBody>
                  <a:tcPr marL="75193" marR="9046" marT="57841" marB="57841" anchor="ctr"/>
                </a:tc>
                <a:extLst>
                  <a:ext uri="{0D108BD9-81ED-4DB2-BD59-A6C34878D82A}">
                    <a16:rowId xmlns:a16="http://schemas.microsoft.com/office/drawing/2014/main" val="1106678696"/>
                  </a:ext>
                </a:extLst>
              </a:tr>
              <a:tr h="438150">
                <a:tc>
                  <a:txBody>
                    <a:bodyPr/>
                    <a:lstStyle/>
                    <a:p>
                      <a:pPr fontAlgn="base"/>
                      <a:r>
                        <a:rPr lang="en-US" sz="1200" b="1" cap="none" spc="0" dirty="0">
                          <a:solidFill>
                            <a:schemeClr val="bg1"/>
                          </a:solidFill>
                          <a:effectLst/>
                        </a:rPr>
                        <a:t>Use Cases</a:t>
                      </a:r>
                    </a:p>
                  </a:txBody>
                  <a:tcPr marL="75193" marR="9046" marT="57841" marB="57841" anchor="ctr"/>
                </a:tc>
                <a:tc>
                  <a:txBody>
                    <a:bodyPr/>
                    <a:lstStyle/>
                    <a:p>
                      <a:pPr fontAlgn="base"/>
                      <a:r>
                        <a:rPr lang="en-US" sz="1200" cap="none" spc="0">
                          <a:solidFill>
                            <a:schemeClr val="bg1"/>
                          </a:solidFill>
                          <a:effectLst/>
                        </a:rPr>
                        <a:t>System-Level, Embedded Systems</a:t>
                      </a:r>
                    </a:p>
                  </a:txBody>
                  <a:tcPr marL="75193" marR="9046" marT="57841" marB="57841" anchor="ctr"/>
                </a:tc>
                <a:tc>
                  <a:txBody>
                    <a:bodyPr/>
                    <a:lstStyle/>
                    <a:p>
                      <a:pPr fontAlgn="base"/>
                      <a:r>
                        <a:rPr lang="fr-FR" sz="1200" cap="none" spc="0" dirty="0">
                          <a:solidFill>
                            <a:schemeClr val="bg1"/>
                          </a:solidFill>
                          <a:effectLst/>
                        </a:rPr>
                        <a:t>Web Apps, Enterprise, Mobile Apps</a:t>
                      </a:r>
                    </a:p>
                  </a:txBody>
                  <a:tcPr marL="75193" marR="9046" marT="57841" marB="57841" anchor="ctr"/>
                </a:tc>
                <a:extLst>
                  <a:ext uri="{0D108BD9-81ED-4DB2-BD59-A6C34878D82A}">
                    <a16:rowId xmlns:a16="http://schemas.microsoft.com/office/drawing/2014/main" val="774148602"/>
                  </a:ext>
                </a:extLst>
              </a:tr>
              <a:tr h="438150">
                <a:tc>
                  <a:txBody>
                    <a:bodyPr/>
                    <a:lstStyle/>
                    <a:p>
                      <a:pPr fontAlgn="base"/>
                      <a:r>
                        <a:rPr lang="en-US" sz="1200" b="1" cap="none" spc="0" dirty="0">
                          <a:solidFill>
                            <a:schemeClr val="bg1"/>
                          </a:solidFill>
                          <a:effectLst/>
                        </a:rPr>
                        <a:t>Learning Curve</a:t>
                      </a:r>
                    </a:p>
                  </a:txBody>
                  <a:tcPr marL="75193" marR="9046" marT="57841" marB="57841" anchor="ctr"/>
                </a:tc>
                <a:tc>
                  <a:txBody>
                    <a:bodyPr/>
                    <a:lstStyle/>
                    <a:p>
                      <a:pPr fontAlgn="base"/>
                      <a:r>
                        <a:rPr lang="en-US" sz="1200" cap="none" spc="0" dirty="0">
                          <a:solidFill>
                            <a:schemeClr val="bg1"/>
                          </a:solidFill>
                          <a:effectLst/>
                        </a:rPr>
                        <a:t>Steeper</a:t>
                      </a:r>
                    </a:p>
                  </a:txBody>
                  <a:tcPr marL="75193" marR="9046" marT="57841" marB="57841" anchor="ctr"/>
                </a:tc>
                <a:tc>
                  <a:txBody>
                    <a:bodyPr/>
                    <a:lstStyle/>
                    <a:p>
                      <a:pPr fontAlgn="base"/>
                      <a:r>
                        <a:rPr lang="en-US" sz="1200" cap="none" spc="0" dirty="0">
                          <a:solidFill>
                            <a:schemeClr val="bg1"/>
                          </a:solidFill>
                          <a:effectLst/>
                        </a:rPr>
                        <a:t>Easier</a:t>
                      </a:r>
                    </a:p>
                  </a:txBody>
                  <a:tcPr marL="75193" marR="9046" marT="57841" marB="57841" anchor="ctr"/>
                </a:tc>
                <a:extLst>
                  <a:ext uri="{0D108BD9-81ED-4DB2-BD59-A6C34878D82A}">
                    <a16:rowId xmlns:a16="http://schemas.microsoft.com/office/drawing/2014/main" val="1957244554"/>
                  </a:ext>
                </a:extLst>
              </a:tr>
            </a:tbl>
          </a:graphicData>
        </a:graphic>
      </p:graphicFrame>
    </p:spTree>
    <p:extLst>
      <p:ext uri="{BB962C8B-B14F-4D97-AF65-F5344CB8AC3E}">
        <p14:creationId xmlns:p14="http://schemas.microsoft.com/office/powerpoint/2010/main" val="324158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hy is Java So Dumb? (Part 2). Part 2: Why does it take so long to… | by  Dave Andrea | Medium">
            <a:extLst>
              <a:ext uri="{FF2B5EF4-FFF2-40B4-BE49-F238E27FC236}">
                <a16:creationId xmlns:a16="http://schemas.microsoft.com/office/drawing/2014/main" id="{14FC2559-9F13-AA4C-46AD-66D70037E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8459" y="2331720"/>
            <a:ext cx="6053541" cy="253492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3349ACA-6906-ADC2-D795-D9D72D22A500}"/>
              </a:ext>
            </a:extLst>
          </p:cNvPr>
          <p:cNvSpPr>
            <a:spLocks noGrp="1"/>
          </p:cNvSpPr>
          <p:nvPr>
            <p:ph type="title"/>
          </p:nvPr>
        </p:nvSpPr>
        <p:spPr>
          <a:xfrm>
            <a:off x="4849495" y="290830"/>
            <a:ext cx="2493009" cy="513715"/>
          </a:xfrm>
        </p:spPr>
        <p:txBody>
          <a:bodyPr wrap="square">
            <a:normAutofit fontScale="90000"/>
          </a:bodyPr>
          <a:lstStyle/>
          <a:p>
            <a:pPr rtl="0">
              <a:lnSpc>
                <a:spcPct val="90000"/>
              </a:lnSpc>
            </a:pPr>
            <a:r>
              <a:rPr lang="en-US" sz="2700" dirty="0"/>
              <a:t>JAVA vs Python</a:t>
            </a:r>
          </a:p>
        </p:txBody>
      </p:sp>
      <p:graphicFrame>
        <p:nvGraphicFramePr>
          <p:cNvPr id="3" name="טבלה 2">
            <a:extLst>
              <a:ext uri="{FF2B5EF4-FFF2-40B4-BE49-F238E27FC236}">
                <a16:creationId xmlns:a16="http://schemas.microsoft.com/office/drawing/2014/main" id="{E8D36D71-7A8C-E82C-A997-9F70BDCD4A5D}"/>
              </a:ext>
            </a:extLst>
          </p:cNvPr>
          <p:cNvGraphicFramePr>
            <a:graphicFrameLocks noGrp="1"/>
          </p:cNvGraphicFramePr>
          <p:nvPr>
            <p:extLst>
              <p:ext uri="{D42A27DB-BD31-4B8C-83A1-F6EECF244321}">
                <p14:modId xmlns:p14="http://schemas.microsoft.com/office/powerpoint/2010/main" val="185551539"/>
              </p:ext>
            </p:extLst>
          </p:nvPr>
        </p:nvGraphicFramePr>
        <p:xfrm>
          <a:off x="304800" y="804544"/>
          <a:ext cx="5943600" cy="6000393"/>
        </p:xfrm>
        <a:graphic>
          <a:graphicData uri="http://schemas.openxmlformats.org/drawingml/2006/table">
            <a:tbl>
              <a:tblPr firstRow="1" bandRow="1">
                <a:tableStyleId>{69C7853C-536D-4A76-A0AE-DD22124D55A5}</a:tableStyleId>
              </a:tblPr>
              <a:tblGrid>
                <a:gridCol w="1122327">
                  <a:extLst>
                    <a:ext uri="{9D8B030D-6E8A-4147-A177-3AD203B41FA5}">
                      <a16:colId xmlns:a16="http://schemas.microsoft.com/office/drawing/2014/main" val="994399117"/>
                    </a:ext>
                  </a:extLst>
                </a:gridCol>
                <a:gridCol w="2356982">
                  <a:extLst>
                    <a:ext uri="{9D8B030D-6E8A-4147-A177-3AD203B41FA5}">
                      <a16:colId xmlns:a16="http://schemas.microsoft.com/office/drawing/2014/main" val="1438033281"/>
                    </a:ext>
                  </a:extLst>
                </a:gridCol>
                <a:gridCol w="2464291">
                  <a:extLst>
                    <a:ext uri="{9D8B030D-6E8A-4147-A177-3AD203B41FA5}">
                      <a16:colId xmlns:a16="http://schemas.microsoft.com/office/drawing/2014/main" val="2121559223"/>
                    </a:ext>
                  </a:extLst>
                </a:gridCol>
              </a:tblGrid>
              <a:tr h="351003">
                <a:tc>
                  <a:txBody>
                    <a:bodyPr/>
                    <a:lstStyle/>
                    <a:p>
                      <a:pPr fontAlgn="b"/>
                      <a:r>
                        <a:rPr lang="en-US" sz="1200" b="1" cap="none" spc="0" dirty="0">
                          <a:solidFill>
                            <a:schemeClr val="bg1"/>
                          </a:solidFill>
                          <a:effectLst/>
                        </a:rPr>
                        <a:t>Aspect</a:t>
                      </a:r>
                    </a:p>
                  </a:txBody>
                  <a:tcPr marL="77970" marR="7035" marT="59977" marB="59977" anchor="ctr"/>
                </a:tc>
                <a:tc>
                  <a:txBody>
                    <a:bodyPr/>
                    <a:lstStyle/>
                    <a:p>
                      <a:pPr fontAlgn="b"/>
                      <a:r>
                        <a:rPr lang="en-US" sz="1200" b="0" cap="none" spc="0" dirty="0">
                          <a:solidFill>
                            <a:schemeClr val="bg1"/>
                          </a:solidFill>
                          <a:effectLst/>
                        </a:rPr>
                        <a:t>Java</a:t>
                      </a:r>
                    </a:p>
                  </a:txBody>
                  <a:tcPr marL="77970" marR="7035" marT="59977" marB="59977" anchor="ctr"/>
                </a:tc>
                <a:tc>
                  <a:txBody>
                    <a:bodyPr/>
                    <a:lstStyle/>
                    <a:p>
                      <a:pPr fontAlgn="b"/>
                      <a:r>
                        <a:rPr lang="en-US" sz="1200" b="0" cap="none" spc="0" dirty="0">
                          <a:solidFill>
                            <a:schemeClr val="bg1"/>
                          </a:solidFill>
                          <a:effectLst/>
                        </a:rPr>
                        <a:t>Python</a:t>
                      </a:r>
                    </a:p>
                  </a:txBody>
                  <a:tcPr marL="77970" marR="7035" marT="59977" marB="59977" anchor="ctr"/>
                </a:tc>
                <a:extLst>
                  <a:ext uri="{0D108BD9-81ED-4DB2-BD59-A6C34878D82A}">
                    <a16:rowId xmlns:a16="http://schemas.microsoft.com/office/drawing/2014/main" val="4260917867"/>
                  </a:ext>
                </a:extLst>
              </a:tr>
              <a:tr h="351003">
                <a:tc>
                  <a:txBody>
                    <a:bodyPr/>
                    <a:lstStyle/>
                    <a:p>
                      <a:pPr fontAlgn="base"/>
                      <a:r>
                        <a:rPr lang="en-US" sz="1200" b="1" cap="none" spc="0">
                          <a:solidFill>
                            <a:schemeClr val="bg1"/>
                          </a:solidFill>
                          <a:effectLst/>
                        </a:rPr>
                        <a:t>Language Type</a:t>
                      </a:r>
                    </a:p>
                  </a:txBody>
                  <a:tcPr marL="77970" marR="7035" marT="59977" marB="59977" anchor="ctr"/>
                </a:tc>
                <a:tc>
                  <a:txBody>
                    <a:bodyPr/>
                    <a:lstStyle/>
                    <a:p>
                      <a:pPr fontAlgn="base"/>
                      <a:r>
                        <a:rPr lang="en-US" sz="1200" cap="none" spc="0" dirty="0">
                          <a:solidFill>
                            <a:schemeClr val="bg1"/>
                          </a:solidFill>
                          <a:effectLst/>
                        </a:rPr>
                        <a:t>Object-Oriented</a:t>
                      </a:r>
                    </a:p>
                  </a:txBody>
                  <a:tcPr marL="77970" marR="7035" marT="59977" marB="59977" anchor="ctr"/>
                </a:tc>
                <a:tc>
                  <a:txBody>
                    <a:bodyPr/>
                    <a:lstStyle/>
                    <a:p>
                      <a:pPr fontAlgn="base"/>
                      <a:r>
                        <a:rPr lang="en-US" sz="1200" cap="none" spc="0" dirty="0">
                          <a:solidFill>
                            <a:schemeClr val="bg1"/>
                          </a:solidFill>
                          <a:effectLst/>
                        </a:rPr>
                        <a:t>High-Level</a:t>
                      </a:r>
                    </a:p>
                  </a:txBody>
                  <a:tcPr marL="77970" marR="7035" marT="59977" marB="59977" anchor="ctr"/>
                </a:tc>
                <a:extLst>
                  <a:ext uri="{0D108BD9-81ED-4DB2-BD59-A6C34878D82A}">
                    <a16:rowId xmlns:a16="http://schemas.microsoft.com/office/drawing/2014/main" val="576082304"/>
                  </a:ext>
                </a:extLst>
              </a:tr>
              <a:tr h="524031">
                <a:tc>
                  <a:txBody>
                    <a:bodyPr/>
                    <a:lstStyle/>
                    <a:p>
                      <a:pPr fontAlgn="base"/>
                      <a:r>
                        <a:rPr lang="en-US" sz="1200" b="1" cap="none" spc="0" dirty="0">
                          <a:solidFill>
                            <a:schemeClr val="bg1"/>
                          </a:solidFill>
                          <a:effectLst/>
                        </a:rPr>
                        <a:t>Syntax</a:t>
                      </a:r>
                    </a:p>
                  </a:txBody>
                  <a:tcPr marL="77970" marR="7035" marT="59977" marB="59977" anchor="ctr"/>
                </a:tc>
                <a:tc>
                  <a:txBody>
                    <a:bodyPr/>
                    <a:lstStyle/>
                    <a:p>
                      <a:pPr fontAlgn="base"/>
                      <a:r>
                        <a:rPr lang="en-US" sz="1200" cap="none" spc="0">
                          <a:solidFill>
                            <a:schemeClr val="bg1"/>
                          </a:solidFill>
                          <a:effectLst/>
                        </a:rPr>
                        <a:t>Verbose with Curly Braces and Semicolons</a:t>
                      </a:r>
                    </a:p>
                  </a:txBody>
                  <a:tcPr marL="77970" marR="7035" marT="59977" marB="59977" anchor="ctr"/>
                </a:tc>
                <a:tc>
                  <a:txBody>
                    <a:bodyPr/>
                    <a:lstStyle/>
                    <a:p>
                      <a:pPr fontAlgn="base"/>
                      <a:r>
                        <a:rPr lang="en-US" sz="1200" cap="none" spc="0" dirty="0">
                          <a:solidFill>
                            <a:schemeClr val="bg1"/>
                          </a:solidFill>
                          <a:effectLst/>
                        </a:rPr>
                        <a:t>Concise with Indentation</a:t>
                      </a:r>
                    </a:p>
                  </a:txBody>
                  <a:tcPr marL="77970" marR="7035" marT="59977" marB="59977" anchor="ctr"/>
                </a:tc>
                <a:extLst>
                  <a:ext uri="{0D108BD9-81ED-4DB2-BD59-A6C34878D82A}">
                    <a16:rowId xmlns:a16="http://schemas.microsoft.com/office/drawing/2014/main" val="3098927421"/>
                  </a:ext>
                </a:extLst>
              </a:tr>
              <a:tr h="524031">
                <a:tc>
                  <a:txBody>
                    <a:bodyPr/>
                    <a:lstStyle/>
                    <a:p>
                      <a:pPr fontAlgn="base"/>
                      <a:r>
                        <a:rPr lang="en-US" sz="1200" b="1" cap="none" spc="0">
                          <a:solidFill>
                            <a:schemeClr val="bg1"/>
                          </a:solidFill>
                          <a:effectLst/>
                        </a:rPr>
                        <a:t>Memory Management</a:t>
                      </a:r>
                    </a:p>
                  </a:txBody>
                  <a:tcPr marL="77970" marR="7035" marT="59977" marB="59977" anchor="ctr"/>
                </a:tc>
                <a:tc>
                  <a:txBody>
                    <a:bodyPr/>
                    <a:lstStyle/>
                    <a:p>
                      <a:pPr fontAlgn="base"/>
                      <a:r>
                        <a:rPr lang="en-US" sz="1200" cap="none" spc="0">
                          <a:solidFill>
                            <a:schemeClr val="bg1"/>
                          </a:solidFill>
                          <a:effectLst/>
                        </a:rPr>
                        <a:t>Manual with Automatic Garbage Collection</a:t>
                      </a:r>
                    </a:p>
                  </a:txBody>
                  <a:tcPr marL="77970" marR="7035" marT="59977" marB="59977" anchor="ctr"/>
                </a:tc>
                <a:tc>
                  <a:txBody>
                    <a:bodyPr/>
                    <a:lstStyle/>
                    <a:p>
                      <a:pPr fontAlgn="base"/>
                      <a:r>
                        <a:rPr lang="en-US" sz="1200" cap="none" spc="0">
                          <a:solidFill>
                            <a:schemeClr val="bg1"/>
                          </a:solidFill>
                          <a:effectLst/>
                        </a:rPr>
                        <a:t>Automatic with Reference Counting and GC</a:t>
                      </a:r>
                    </a:p>
                  </a:txBody>
                  <a:tcPr marL="77970" marR="7035" marT="59977" marB="59977" anchor="ctr"/>
                </a:tc>
                <a:extLst>
                  <a:ext uri="{0D108BD9-81ED-4DB2-BD59-A6C34878D82A}">
                    <a16:rowId xmlns:a16="http://schemas.microsoft.com/office/drawing/2014/main" val="1264356998"/>
                  </a:ext>
                </a:extLst>
              </a:tr>
              <a:tr h="351003">
                <a:tc>
                  <a:txBody>
                    <a:bodyPr/>
                    <a:lstStyle/>
                    <a:p>
                      <a:pPr fontAlgn="base"/>
                      <a:r>
                        <a:rPr lang="en-US" sz="1200" b="1" cap="none" spc="0">
                          <a:solidFill>
                            <a:schemeClr val="bg1"/>
                          </a:solidFill>
                          <a:effectLst/>
                        </a:rPr>
                        <a:t>Portability</a:t>
                      </a:r>
                    </a:p>
                  </a:txBody>
                  <a:tcPr marL="77970" marR="7035" marT="59977" marB="59977" anchor="ctr"/>
                </a:tc>
                <a:tc>
                  <a:txBody>
                    <a:bodyPr/>
                    <a:lstStyle/>
                    <a:p>
                      <a:pPr fontAlgn="base"/>
                      <a:r>
                        <a:rPr lang="en-US" sz="1200" cap="none" spc="0">
                          <a:solidFill>
                            <a:schemeClr val="bg1"/>
                          </a:solidFill>
                          <a:effectLst/>
                        </a:rPr>
                        <a:t>Platform-Independent (JVM)</a:t>
                      </a:r>
                    </a:p>
                  </a:txBody>
                  <a:tcPr marL="77970" marR="7035" marT="59977" marB="59977" anchor="ctr"/>
                </a:tc>
                <a:tc>
                  <a:txBody>
                    <a:bodyPr/>
                    <a:lstStyle/>
                    <a:p>
                      <a:pPr fontAlgn="base"/>
                      <a:r>
                        <a:rPr lang="en-US" sz="1200" cap="none" spc="0" dirty="0">
                          <a:solidFill>
                            <a:schemeClr val="bg1"/>
                          </a:solidFill>
                          <a:effectLst/>
                        </a:rPr>
                        <a:t>Platform-Independent (Interpreted)</a:t>
                      </a:r>
                    </a:p>
                  </a:txBody>
                  <a:tcPr marL="77970" marR="7035" marT="59977" marB="59977" anchor="ctr"/>
                </a:tc>
                <a:extLst>
                  <a:ext uri="{0D108BD9-81ED-4DB2-BD59-A6C34878D82A}">
                    <a16:rowId xmlns:a16="http://schemas.microsoft.com/office/drawing/2014/main" val="55997224"/>
                  </a:ext>
                </a:extLst>
              </a:tr>
              <a:tr h="524031">
                <a:tc>
                  <a:txBody>
                    <a:bodyPr/>
                    <a:lstStyle/>
                    <a:p>
                      <a:pPr fontAlgn="base"/>
                      <a:r>
                        <a:rPr lang="en-US" sz="1200" b="1" cap="none" spc="0">
                          <a:solidFill>
                            <a:schemeClr val="bg1"/>
                          </a:solidFill>
                          <a:effectLst/>
                        </a:rPr>
                        <a:t>Type System</a:t>
                      </a:r>
                    </a:p>
                  </a:txBody>
                  <a:tcPr marL="77970" marR="7035" marT="59977" marB="59977" anchor="ctr"/>
                </a:tc>
                <a:tc>
                  <a:txBody>
                    <a:bodyPr/>
                    <a:lstStyle/>
                    <a:p>
                      <a:pPr fontAlgn="base"/>
                      <a:r>
                        <a:rPr lang="en-US" sz="1200" cap="none" spc="0">
                          <a:solidFill>
                            <a:schemeClr val="bg1"/>
                          </a:solidFill>
                          <a:effectLst/>
                        </a:rPr>
                        <a:t>Strongly Typed with Explicit Declarations</a:t>
                      </a:r>
                    </a:p>
                  </a:txBody>
                  <a:tcPr marL="77970" marR="7035" marT="59977" marB="59977" anchor="ctr"/>
                </a:tc>
                <a:tc>
                  <a:txBody>
                    <a:bodyPr/>
                    <a:lstStyle/>
                    <a:p>
                      <a:pPr fontAlgn="base"/>
                      <a:r>
                        <a:rPr lang="en-US" sz="1200" cap="none" spc="0">
                          <a:solidFill>
                            <a:schemeClr val="bg1"/>
                          </a:solidFill>
                          <a:effectLst/>
                        </a:rPr>
                        <a:t>Dynamically Typed with Implicit Types</a:t>
                      </a:r>
                    </a:p>
                  </a:txBody>
                  <a:tcPr marL="77970" marR="7035" marT="59977" marB="59977" anchor="ctr"/>
                </a:tc>
                <a:extLst>
                  <a:ext uri="{0D108BD9-81ED-4DB2-BD59-A6C34878D82A}">
                    <a16:rowId xmlns:a16="http://schemas.microsoft.com/office/drawing/2014/main" val="371211544"/>
                  </a:ext>
                </a:extLst>
              </a:tr>
              <a:tr h="524031">
                <a:tc>
                  <a:txBody>
                    <a:bodyPr/>
                    <a:lstStyle/>
                    <a:p>
                      <a:pPr fontAlgn="base"/>
                      <a:r>
                        <a:rPr lang="en-US" sz="1200" b="1" cap="none" spc="0">
                          <a:solidFill>
                            <a:schemeClr val="bg1"/>
                          </a:solidFill>
                          <a:effectLst/>
                        </a:rPr>
                        <a:t>Performance</a:t>
                      </a:r>
                    </a:p>
                  </a:txBody>
                  <a:tcPr marL="77970" marR="7035" marT="59977" marB="59977" anchor="ctr"/>
                </a:tc>
                <a:tc>
                  <a:txBody>
                    <a:bodyPr/>
                    <a:lstStyle/>
                    <a:p>
                      <a:pPr fontAlgn="base"/>
                      <a:r>
                        <a:rPr lang="en-US" sz="1200" cap="none" spc="0">
                          <a:solidFill>
                            <a:schemeClr val="bg1"/>
                          </a:solidFill>
                          <a:effectLst/>
                        </a:rPr>
                        <a:t>Generally Faster (Compiled Bytecode)</a:t>
                      </a:r>
                    </a:p>
                  </a:txBody>
                  <a:tcPr marL="77970" marR="7035" marT="59977" marB="59977" anchor="ctr"/>
                </a:tc>
                <a:tc>
                  <a:txBody>
                    <a:bodyPr/>
                    <a:lstStyle/>
                    <a:p>
                      <a:pPr fontAlgn="base"/>
                      <a:r>
                        <a:rPr lang="en-US" sz="1200" cap="none" spc="0">
                          <a:solidFill>
                            <a:schemeClr val="bg1"/>
                          </a:solidFill>
                          <a:effectLst/>
                        </a:rPr>
                        <a:t>Slower (Interpreted, Dynamic Typing)</a:t>
                      </a:r>
                    </a:p>
                  </a:txBody>
                  <a:tcPr marL="77970" marR="7035" marT="59977" marB="59977" anchor="ctr"/>
                </a:tc>
                <a:extLst>
                  <a:ext uri="{0D108BD9-81ED-4DB2-BD59-A6C34878D82A}">
                    <a16:rowId xmlns:a16="http://schemas.microsoft.com/office/drawing/2014/main" val="317440143"/>
                  </a:ext>
                </a:extLst>
              </a:tr>
              <a:tr h="351003">
                <a:tc>
                  <a:txBody>
                    <a:bodyPr/>
                    <a:lstStyle/>
                    <a:p>
                      <a:pPr fontAlgn="base"/>
                      <a:r>
                        <a:rPr lang="en-US" sz="1200" b="1" cap="none" spc="0">
                          <a:solidFill>
                            <a:schemeClr val="bg1"/>
                          </a:solidFill>
                          <a:effectLst/>
                        </a:rPr>
                        <a:t>Concurrency</a:t>
                      </a:r>
                    </a:p>
                  </a:txBody>
                  <a:tcPr marL="77970" marR="7035" marT="59977" marB="59977" anchor="ctr"/>
                </a:tc>
                <a:tc>
                  <a:txBody>
                    <a:bodyPr/>
                    <a:lstStyle/>
                    <a:p>
                      <a:pPr fontAlgn="base"/>
                      <a:r>
                        <a:rPr lang="en-US" sz="1200" cap="none" spc="0">
                          <a:solidFill>
                            <a:schemeClr val="bg1"/>
                          </a:solidFill>
                          <a:effectLst/>
                        </a:rPr>
                        <a:t>Multi-threading and Multi-processing</a:t>
                      </a:r>
                    </a:p>
                  </a:txBody>
                  <a:tcPr marL="77970" marR="7035" marT="59977" marB="59977" anchor="ctr"/>
                </a:tc>
                <a:tc>
                  <a:txBody>
                    <a:bodyPr/>
                    <a:lstStyle/>
                    <a:p>
                      <a:pPr fontAlgn="base"/>
                      <a:r>
                        <a:rPr lang="en-US" sz="1200" cap="none" spc="0">
                          <a:solidFill>
                            <a:schemeClr val="bg1"/>
                          </a:solidFill>
                          <a:effectLst/>
                        </a:rPr>
                        <a:t>Multi-threading (GIL Limitations)</a:t>
                      </a:r>
                    </a:p>
                  </a:txBody>
                  <a:tcPr marL="77970" marR="7035" marT="59977" marB="59977" anchor="ctr"/>
                </a:tc>
                <a:extLst>
                  <a:ext uri="{0D108BD9-81ED-4DB2-BD59-A6C34878D82A}">
                    <a16:rowId xmlns:a16="http://schemas.microsoft.com/office/drawing/2014/main" val="2148724471"/>
                  </a:ext>
                </a:extLst>
              </a:tr>
              <a:tr h="524031">
                <a:tc>
                  <a:txBody>
                    <a:bodyPr/>
                    <a:lstStyle/>
                    <a:p>
                      <a:pPr fontAlgn="base"/>
                      <a:r>
                        <a:rPr lang="en-US" sz="1200" b="1" cap="none" spc="0">
                          <a:solidFill>
                            <a:schemeClr val="bg1"/>
                          </a:solidFill>
                          <a:effectLst/>
                        </a:rPr>
                        <a:t>Libraries</a:t>
                      </a:r>
                    </a:p>
                  </a:txBody>
                  <a:tcPr marL="77970" marR="7035" marT="59977" marB="59977" anchor="ctr"/>
                </a:tc>
                <a:tc>
                  <a:txBody>
                    <a:bodyPr/>
                    <a:lstStyle/>
                    <a:p>
                      <a:pPr fontAlgn="base"/>
                      <a:r>
                        <a:rPr lang="en-US" sz="1200" cap="none" spc="0">
                          <a:solidFill>
                            <a:schemeClr val="bg1"/>
                          </a:solidFill>
                          <a:effectLst/>
                        </a:rPr>
                        <a:t>Vast Ecosystem of Libraries/Frameworks</a:t>
                      </a:r>
                    </a:p>
                  </a:txBody>
                  <a:tcPr marL="77970" marR="7035" marT="59977" marB="59977" anchor="ctr"/>
                </a:tc>
                <a:tc>
                  <a:txBody>
                    <a:bodyPr/>
                    <a:lstStyle/>
                    <a:p>
                      <a:pPr fontAlgn="base"/>
                      <a:r>
                        <a:rPr lang="en-US" sz="1200" cap="none" spc="0">
                          <a:solidFill>
                            <a:schemeClr val="bg1"/>
                          </a:solidFill>
                          <a:effectLst/>
                        </a:rPr>
                        <a:t>Rich Standard Library, Third-party Packages</a:t>
                      </a:r>
                    </a:p>
                  </a:txBody>
                  <a:tcPr marL="77970" marR="7035" marT="59977" marB="59977" anchor="ctr"/>
                </a:tc>
                <a:extLst>
                  <a:ext uri="{0D108BD9-81ED-4DB2-BD59-A6C34878D82A}">
                    <a16:rowId xmlns:a16="http://schemas.microsoft.com/office/drawing/2014/main" val="4245558796"/>
                  </a:ext>
                </a:extLst>
              </a:tr>
              <a:tr h="524031">
                <a:tc>
                  <a:txBody>
                    <a:bodyPr/>
                    <a:lstStyle/>
                    <a:p>
                      <a:pPr fontAlgn="base"/>
                      <a:r>
                        <a:rPr lang="en-US" sz="1200" b="1" cap="none" spc="0">
                          <a:solidFill>
                            <a:schemeClr val="bg1"/>
                          </a:solidFill>
                          <a:effectLst/>
                        </a:rPr>
                        <a:t>Learning Curve</a:t>
                      </a:r>
                    </a:p>
                  </a:txBody>
                  <a:tcPr marL="77970" marR="7035" marT="59977" marB="59977" anchor="ctr"/>
                </a:tc>
                <a:tc>
                  <a:txBody>
                    <a:bodyPr/>
                    <a:lstStyle/>
                    <a:p>
                      <a:pPr fontAlgn="base"/>
                      <a:r>
                        <a:rPr lang="en-US" sz="1200" cap="none" spc="0">
                          <a:solidFill>
                            <a:schemeClr val="bg1"/>
                          </a:solidFill>
                          <a:effectLst/>
                        </a:rPr>
                        <a:t>Moderate (Strict Syntax, OOP Concepts)</a:t>
                      </a:r>
                    </a:p>
                  </a:txBody>
                  <a:tcPr marL="77970" marR="7035" marT="59977" marB="59977" anchor="ctr"/>
                </a:tc>
                <a:tc>
                  <a:txBody>
                    <a:bodyPr/>
                    <a:lstStyle/>
                    <a:p>
                      <a:pPr fontAlgn="base"/>
                      <a:r>
                        <a:rPr lang="en-US" sz="1200" cap="none" spc="0" dirty="0">
                          <a:solidFill>
                            <a:schemeClr val="bg1"/>
                          </a:solidFill>
                          <a:effectLst/>
                        </a:rPr>
                        <a:t>Gentle (Simple and Intuitive Syntax)</a:t>
                      </a:r>
                    </a:p>
                  </a:txBody>
                  <a:tcPr marL="77970" marR="7035" marT="59977" marB="59977" anchor="ctr"/>
                </a:tc>
                <a:extLst>
                  <a:ext uri="{0D108BD9-81ED-4DB2-BD59-A6C34878D82A}">
                    <a16:rowId xmlns:a16="http://schemas.microsoft.com/office/drawing/2014/main" val="2595615465"/>
                  </a:ext>
                </a:extLst>
              </a:tr>
              <a:tr h="524031">
                <a:tc>
                  <a:txBody>
                    <a:bodyPr/>
                    <a:lstStyle/>
                    <a:p>
                      <a:pPr fontAlgn="base"/>
                      <a:r>
                        <a:rPr lang="en-US" sz="1200" b="1" cap="none" spc="0">
                          <a:solidFill>
                            <a:schemeClr val="bg1"/>
                          </a:solidFill>
                          <a:effectLst/>
                        </a:rPr>
                        <a:t>Use Cases</a:t>
                      </a:r>
                    </a:p>
                  </a:txBody>
                  <a:tcPr marL="77970" marR="7035" marT="59977" marB="59977" anchor="ctr"/>
                </a:tc>
                <a:tc>
                  <a:txBody>
                    <a:bodyPr/>
                    <a:lstStyle/>
                    <a:p>
                      <a:pPr fontAlgn="base"/>
                      <a:r>
                        <a:rPr lang="en-US" sz="1200" cap="none" spc="0">
                          <a:solidFill>
                            <a:schemeClr val="bg1"/>
                          </a:solidFill>
                          <a:effectLst/>
                        </a:rPr>
                        <a:t>Enterprise Apps, Android, Large Systems</a:t>
                      </a:r>
                    </a:p>
                  </a:txBody>
                  <a:tcPr marL="77970" marR="7035" marT="59977" marB="59977" anchor="ctr"/>
                </a:tc>
                <a:tc>
                  <a:txBody>
                    <a:bodyPr/>
                    <a:lstStyle/>
                    <a:p>
                      <a:pPr fontAlgn="base"/>
                      <a:r>
                        <a:rPr lang="en-US" sz="1200" cap="none" spc="0">
                          <a:solidFill>
                            <a:schemeClr val="bg1"/>
                          </a:solidFill>
                          <a:effectLst/>
                        </a:rPr>
                        <a:t>Web Dev, Scripting, Data Analysis, Automation</a:t>
                      </a:r>
                    </a:p>
                  </a:txBody>
                  <a:tcPr marL="77970" marR="7035" marT="59977" marB="59977" anchor="ctr"/>
                </a:tc>
                <a:extLst>
                  <a:ext uri="{0D108BD9-81ED-4DB2-BD59-A6C34878D82A}">
                    <a16:rowId xmlns:a16="http://schemas.microsoft.com/office/drawing/2014/main" val="576415795"/>
                  </a:ext>
                </a:extLst>
              </a:tr>
              <a:tr h="524031">
                <a:tc>
                  <a:txBody>
                    <a:bodyPr/>
                    <a:lstStyle/>
                    <a:p>
                      <a:pPr fontAlgn="base"/>
                      <a:r>
                        <a:rPr lang="en-US" sz="1200" b="1" cap="none" spc="0" dirty="0">
                          <a:solidFill>
                            <a:schemeClr val="bg1"/>
                          </a:solidFill>
                          <a:effectLst/>
                        </a:rPr>
                        <a:t>Community Support</a:t>
                      </a:r>
                    </a:p>
                  </a:txBody>
                  <a:tcPr marL="77970" marR="7035" marT="59977" marB="59977" anchor="ctr"/>
                </a:tc>
                <a:tc>
                  <a:txBody>
                    <a:bodyPr/>
                    <a:lstStyle/>
                    <a:p>
                      <a:pPr fontAlgn="base"/>
                      <a:r>
                        <a:rPr lang="en-US" sz="1200" cap="none" spc="0">
                          <a:solidFill>
                            <a:schemeClr val="bg1"/>
                          </a:solidFill>
                          <a:effectLst/>
                        </a:rPr>
                        <a:t>Strong Corporate Backing, Active Community</a:t>
                      </a:r>
                    </a:p>
                  </a:txBody>
                  <a:tcPr marL="77970" marR="7035" marT="59977" marB="59977" anchor="ctr"/>
                </a:tc>
                <a:tc>
                  <a:txBody>
                    <a:bodyPr/>
                    <a:lstStyle/>
                    <a:p>
                      <a:pPr fontAlgn="base"/>
                      <a:r>
                        <a:rPr lang="en-US" sz="1200" cap="none" spc="0" dirty="0">
                          <a:solidFill>
                            <a:schemeClr val="bg1"/>
                          </a:solidFill>
                          <a:effectLst/>
                        </a:rPr>
                        <a:t>Large Open-Source Community</a:t>
                      </a:r>
                    </a:p>
                  </a:txBody>
                  <a:tcPr marL="77970" marR="7035" marT="59977" marB="59977" anchor="ctr"/>
                </a:tc>
                <a:extLst>
                  <a:ext uri="{0D108BD9-81ED-4DB2-BD59-A6C34878D82A}">
                    <a16:rowId xmlns:a16="http://schemas.microsoft.com/office/drawing/2014/main" val="2913713144"/>
                  </a:ext>
                </a:extLst>
              </a:tr>
            </a:tbl>
          </a:graphicData>
        </a:graphic>
      </p:graphicFrame>
    </p:spTree>
    <p:extLst>
      <p:ext uri="{BB962C8B-B14F-4D97-AF65-F5344CB8AC3E}">
        <p14:creationId xmlns:p14="http://schemas.microsoft.com/office/powerpoint/2010/main" val="142633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5">
            <a:extLst>
              <a:ext uri="{FF2B5EF4-FFF2-40B4-BE49-F238E27FC236}">
                <a16:creationId xmlns:a16="http://schemas.microsoft.com/office/drawing/2014/main" id="{E059A788-F91F-6AFD-497D-4F59D5D297DE}"/>
              </a:ext>
            </a:extLst>
          </p:cNvPr>
          <p:cNvPicPr/>
          <p:nvPr/>
        </p:nvPicPr>
        <p:blipFill>
          <a:blip r:embed="rId2" cstate="print"/>
          <a:stretch>
            <a:fillRect/>
          </a:stretch>
        </p:blipFill>
        <p:spPr>
          <a:xfrm>
            <a:off x="2199386" y="1144845"/>
            <a:ext cx="7508748" cy="5006340"/>
          </a:xfrm>
          <a:prstGeom prst="rect">
            <a:avLst/>
          </a:prstGeom>
        </p:spPr>
      </p:pic>
      <p:sp>
        <p:nvSpPr>
          <p:cNvPr id="6" name="תיבת טקסט 5">
            <a:extLst>
              <a:ext uri="{FF2B5EF4-FFF2-40B4-BE49-F238E27FC236}">
                <a16:creationId xmlns:a16="http://schemas.microsoft.com/office/drawing/2014/main" id="{7D622D79-7B6C-E774-02B3-CBE7192C78FD}"/>
              </a:ext>
            </a:extLst>
          </p:cNvPr>
          <p:cNvSpPr txBox="1"/>
          <p:nvPr/>
        </p:nvSpPr>
        <p:spPr>
          <a:xfrm>
            <a:off x="2905760" y="346710"/>
            <a:ext cx="6096000" cy="584775"/>
          </a:xfrm>
          <a:prstGeom prst="rect">
            <a:avLst/>
          </a:prstGeom>
          <a:noFill/>
        </p:spPr>
        <p:txBody>
          <a:bodyPr wrap="square" rtlCol="1">
            <a:spAutoFit/>
          </a:bodyPr>
          <a:lstStyle/>
          <a:p>
            <a:pPr algn="ctr"/>
            <a:r>
              <a:rPr lang="en-US" sz="3200" cap="all" dirty="0">
                <a:solidFill>
                  <a:srgbClr val="FA8B29"/>
                </a:solidFill>
                <a:latin typeface="Segoe UI"/>
                <a:ea typeface="+mj-ea"/>
                <a:cs typeface="Segoe UI"/>
              </a:rPr>
              <a:t>INTELLI</a:t>
            </a:r>
            <a:r>
              <a:rPr lang="he-IL" sz="3200" cap="all" dirty="0">
                <a:solidFill>
                  <a:srgbClr val="FA8B29"/>
                </a:solidFill>
                <a:latin typeface="Segoe UI"/>
                <a:ea typeface="+mj-ea"/>
                <a:cs typeface="Segoe UI"/>
              </a:rPr>
              <a:t> </a:t>
            </a:r>
            <a:r>
              <a:rPr lang="en-US" sz="3200" cap="all" dirty="0">
                <a:solidFill>
                  <a:srgbClr val="FA8B29"/>
                </a:solidFill>
                <a:latin typeface="Segoe UI"/>
                <a:ea typeface="+mj-ea"/>
                <a:cs typeface="Segoe UI"/>
              </a:rPr>
              <a:t> vs ECLIPSE</a:t>
            </a:r>
            <a:endParaRPr lang="he-IL" sz="3200" cap="all" dirty="0">
              <a:solidFill>
                <a:srgbClr val="FA8B29"/>
              </a:solidFill>
              <a:latin typeface="Segoe UI"/>
              <a:ea typeface="+mj-ea"/>
              <a:cs typeface="Segoe UI"/>
            </a:endParaRPr>
          </a:p>
        </p:txBody>
      </p:sp>
    </p:spTree>
    <p:extLst>
      <p:ext uri="{BB962C8B-B14F-4D97-AF65-F5344CB8AC3E}">
        <p14:creationId xmlns:p14="http://schemas.microsoft.com/office/powerpoint/2010/main" val="178602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02517" y="974978"/>
            <a:ext cx="2386965" cy="627736"/>
          </a:xfrm>
          <a:prstGeom prst="rect">
            <a:avLst/>
          </a:prstGeom>
        </p:spPr>
        <p:txBody>
          <a:bodyPr vert="horz" wrap="square" lIns="0" tIns="12065" rIns="0" bIns="0" rtlCol="0">
            <a:spAutoFit/>
          </a:bodyPr>
          <a:lstStyle/>
          <a:p>
            <a:pPr marL="12700">
              <a:lnSpc>
                <a:spcPct val="100000"/>
              </a:lnSpc>
              <a:spcBef>
                <a:spcPts val="95"/>
              </a:spcBef>
            </a:pPr>
            <a:r>
              <a:rPr lang="he-IL" sz="4000" spc="-10" dirty="0">
                <a:latin typeface="Times New Roman"/>
                <a:cs typeface="Times New Roman"/>
              </a:rPr>
              <a:t>נושאים להיום</a:t>
            </a:r>
            <a:endParaRPr sz="4000" dirty="0">
              <a:latin typeface="Times New Roman"/>
              <a:cs typeface="Times New Roman"/>
            </a:endParaRPr>
          </a:p>
        </p:txBody>
      </p:sp>
      <p:sp>
        <p:nvSpPr>
          <p:cNvPr id="3" name="תיבת טקסט 2">
            <a:extLst>
              <a:ext uri="{FF2B5EF4-FFF2-40B4-BE49-F238E27FC236}">
                <a16:creationId xmlns:a16="http://schemas.microsoft.com/office/drawing/2014/main" id="{7929485A-E590-6315-4F32-BAA365C6E684}"/>
              </a:ext>
            </a:extLst>
          </p:cNvPr>
          <p:cNvSpPr txBox="1"/>
          <p:nvPr/>
        </p:nvSpPr>
        <p:spPr>
          <a:xfrm>
            <a:off x="6228080" y="1783080"/>
            <a:ext cx="5105400" cy="3046988"/>
          </a:xfrm>
          <a:prstGeom prst="rect">
            <a:avLst/>
          </a:prstGeom>
          <a:noFill/>
        </p:spPr>
        <p:txBody>
          <a:bodyPr wrap="square" rtlCol="1">
            <a:spAutoFit/>
          </a:bodyPr>
          <a:lstStyle/>
          <a:p>
            <a:pPr marL="285750" indent="-285750" algn="r" rtl="1">
              <a:buFont typeface="Arial" panose="020B0604020202020204" pitchFamily="34" charset="0"/>
              <a:buChar char="•"/>
            </a:pPr>
            <a:r>
              <a:rPr lang="he-IL" sz="2400" dirty="0"/>
              <a:t>הסבר על הקורס</a:t>
            </a:r>
          </a:p>
          <a:p>
            <a:pPr marL="285750" indent="-285750" algn="r" rtl="1">
              <a:buFont typeface="Arial" panose="020B0604020202020204" pitchFamily="34" charset="0"/>
              <a:buChar char="•"/>
            </a:pPr>
            <a:r>
              <a:rPr lang="he-IL" sz="2400" dirty="0"/>
              <a:t>הקדמה</a:t>
            </a:r>
          </a:p>
          <a:p>
            <a:pPr marL="285750" indent="-285750" algn="r" rtl="1">
              <a:buFont typeface="Arial" panose="020B0604020202020204" pitchFamily="34" charset="0"/>
              <a:buChar char="•"/>
            </a:pPr>
            <a:r>
              <a:rPr lang="en-US" sz="2400" dirty="0"/>
              <a:t>JVM</a:t>
            </a:r>
            <a:endParaRPr lang="he-IL" sz="2400" dirty="0"/>
          </a:p>
          <a:p>
            <a:pPr marL="285750" indent="-285750" algn="r" rtl="1">
              <a:buFont typeface="Arial" panose="020B0604020202020204" pitchFamily="34" charset="0"/>
              <a:buChar char="•"/>
            </a:pPr>
            <a:r>
              <a:rPr lang="en-US" sz="2400" dirty="0"/>
              <a:t>JAVA vs C</a:t>
            </a:r>
            <a:endParaRPr lang="he-IL" sz="2400" dirty="0"/>
          </a:p>
          <a:p>
            <a:pPr marL="285750" indent="-285750" algn="r" rtl="1">
              <a:buFont typeface="Arial" panose="020B0604020202020204" pitchFamily="34" charset="0"/>
              <a:buChar char="•"/>
            </a:pPr>
            <a:r>
              <a:rPr lang="en-US" sz="2400" dirty="0"/>
              <a:t>JAVA vs Python</a:t>
            </a:r>
          </a:p>
          <a:p>
            <a:pPr marL="285750" indent="-285750" algn="r" rtl="1">
              <a:buFont typeface="Arial" panose="020B0604020202020204" pitchFamily="34" charset="0"/>
              <a:buChar char="•"/>
            </a:pPr>
            <a:r>
              <a:rPr lang="en-US" sz="2400" dirty="0"/>
              <a:t>UML</a:t>
            </a:r>
            <a:endParaRPr lang="he-IL" sz="2400" dirty="0"/>
          </a:p>
          <a:p>
            <a:pPr marL="285750" indent="-285750" algn="r" rtl="1">
              <a:buFont typeface="Arial" panose="020B0604020202020204" pitchFamily="34" charset="0"/>
              <a:buChar char="•"/>
            </a:pPr>
            <a:r>
              <a:rPr lang="he-IL" sz="2400" dirty="0"/>
              <a:t>מחלקות </a:t>
            </a:r>
          </a:p>
          <a:p>
            <a:pPr marL="285750" indent="-285750" algn="r" rtl="1">
              <a:buFont typeface="Arial" panose="020B0604020202020204" pitchFamily="34" charset="0"/>
              <a:buChar char="•"/>
            </a:pPr>
            <a:r>
              <a:rPr lang="he-IL" sz="2400" dirty="0"/>
              <a:t>עצמים</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FBCD6F-88D3-0688-9DA2-04EFA0782430}"/>
              </a:ext>
            </a:extLst>
          </p:cNvPr>
          <p:cNvSpPr>
            <a:spLocks noGrp="1"/>
          </p:cNvSpPr>
          <p:nvPr>
            <p:ph type="title"/>
          </p:nvPr>
        </p:nvSpPr>
        <p:spPr>
          <a:xfrm>
            <a:off x="4849495" y="290830"/>
            <a:ext cx="2493009" cy="492443"/>
          </a:xfrm>
        </p:spPr>
        <p:txBody>
          <a:bodyPr/>
          <a:lstStyle/>
          <a:p>
            <a:r>
              <a:rPr lang="en-US" dirty="0"/>
              <a:t>UML</a:t>
            </a:r>
            <a:endParaRPr lang="he-IL" dirty="0"/>
          </a:p>
        </p:txBody>
      </p:sp>
      <p:sp>
        <p:nvSpPr>
          <p:cNvPr id="3" name="מציין מיקום תוכן 2">
            <a:extLst>
              <a:ext uri="{FF2B5EF4-FFF2-40B4-BE49-F238E27FC236}">
                <a16:creationId xmlns:a16="http://schemas.microsoft.com/office/drawing/2014/main" id="{A5B0CE9C-5664-34DC-BD49-21887BCB4F64}"/>
              </a:ext>
            </a:extLst>
          </p:cNvPr>
          <p:cNvSpPr>
            <a:spLocks noGrp="1"/>
          </p:cNvSpPr>
          <p:nvPr>
            <p:ph sz="half" idx="2"/>
          </p:nvPr>
        </p:nvSpPr>
        <p:spPr>
          <a:xfrm>
            <a:off x="609600" y="937260"/>
            <a:ext cx="5303520" cy="5281574"/>
          </a:xfrm>
        </p:spPr>
        <p:txBody>
          <a:bodyPr/>
          <a:lstStyle/>
          <a:p>
            <a:pPr algn="l"/>
            <a:r>
              <a:rPr lang="en-US" sz="2000" dirty="0"/>
              <a:t>UML (Unified Modeling Language) is a visual modeling language used in software engineering to represent and visualize software systems.</a:t>
            </a:r>
          </a:p>
          <a:p>
            <a:pPr algn="l"/>
            <a:endParaRPr lang="en-US" sz="2000" dirty="0"/>
          </a:p>
          <a:p>
            <a:pPr algn="l"/>
            <a:r>
              <a:rPr lang="en-US" sz="2000" dirty="0"/>
              <a:t>It's a powerful tool for designing and documenting the structure and behavior of Java-based applications in Object-Oriented Programming (OOP).</a:t>
            </a:r>
            <a:endParaRPr lang="he-IL" sz="2000" dirty="0"/>
          </a:p>
          <a:p>
            <a:pPr algn="l"/>
            <a:endParaRPr lang="en-US" sz="2000" dirty="0"/>
          </a:p>
          <a:p>
            <a:pPr algn="l"/>
            <a:r>
              <a:rPr lang="en-US" sz="2000" dirty="0"/>
              <a:t>In this OOP course, we will explore how UML diagrams can enhance the design and understanding of Java applications.</a:t>
            </a:r>
            <a:endParaRPr lang="he-IL" sz="2000" dirty="0"/>
          </a:p>
        </p:txBody>
      </p:sp>
      <p:pic>
        <p:nvPicPr>
          <p:cNvPr id="1026" name="Picture 2" descr="Interface/UML Worksheet">
            <a:extLst>
              <a:ext uri="{FF2B5EF4-FFF2-40B4-BE49-F238E27FC236}">
                <a16:creationId xmlns:a16="http://schemas.microsoft.com/office/drawing/2014/main" id="{CE1F9FB6-103B-8842-BD77-F3DD6550AAD3}"/>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tretch>
            <a:fillRect/>
          </a:stretch>
        </p:blipFill>
        <p:spPr bwMode="auto">
          <a:xfrm>
            <a:off x="6409625" y="1577975"/>
            <a:ext cx="504171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10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מציין מיקום תוכן 10">
            <a:extLst>
              <a:ext uri="{FF2B5EF4-FFF2-40B4-BE49-F238E27FC236}">
                <a16:creationId xmlns:a16="http://schemas.microsoft.com/office/drawing/2014/main" id="{971E7D18-D05E-0798-66E8-C499EE42981D}"/>
              </a:ext>
            </a:extLst>
          </p:cNvPr>
          <p:cNvGraphicFramePr>
            <a:graphicFrameLocks noGrp="1"/>
          </p:cNvGraphicFramePr>
          <p:nvPr>
            <p:ph sz="half" idx="2"/>
          </p:nvPr>
        </p:nvGraphicFramePr>
        <p:xfrm>
          <a:off x="1752600" y="685800"/>
          <a:ext cx="3491574" cy="1371600"/>
        </p:xfrm>
        <a:graphic>
          <a:graphicData uri="http://schemas.openxmlformats.org/drawingml/2006/table">
            <a:tbl>
              <a:tblPr/>
              <a:tblGrid>
                <a:gridCol w="1745787">
                  <a:extLst>
                    <a:ext uri="{9D8B030D-6E8A-4147-A177-3AD203B41FA5}">
                      <a16:colId xmlns:a16="http://schemas.microsoft.com/office/drawing/2014/main" val="424116134"/>
                    </a:ext>
                  </a:extLst>
                </a:gridCol>
                <a:gridCol w="1745787">
                  <a:extLst>
                    <a:ext uri="{9D8B030D-6E8A-4147-A177-3AD203B41FA5}">
                      <a16:colId xmlns:a16="http://schemas.microsoft.com/office/drawing/2014/main" val="2549946768"/>
                    </a:ext>
                  </a:extLst>
                </a:gridCol>
              </a:tblGrid>
              <a:tr h="0">
                <a:tc>
                  <a:txBody>
                    <a:bodyPr/>
                    <a:lstStyle/>
                    <a:p>
                      <a:pPr algn="l" fontAlgn="base"/>
                      <a:r>
                        <a:rPr lang="en-US">
                          <a:solidFill>
                            <a:srgbClr val="161616"/>
                          </a:solidFill>
                          <a:effectLst/>
                          <a:latin typeface="inherit"/>
                        </a:rPr>
                        <a:t>Mark</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tc>
                  <a:txBody>
                    <a:bodyPr/>
                    <a:lstStyle/>
                    <a:p>
                      <a:pPr algn="l" fontAlgn="base"/>
                      <a:r>
                        <a:rPr lang="en-US">
                          <a:solidFill>
                            <a:srgbClr val="161616"/>
                          </a:solidFill>
                          <a:effectLst/>
                          <a:latin typeface="inherit"/>
                        </a:rPr>
                        <a:t>Visibility type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E0E0E0"/>
                    </a:solidFill>
                  </a:tcPr>
                </a:tc>
                <a:extLst>
                  <a:ext uri="{0D108BD9-81ED-4DB2-BD59-A6C34878D82A}">
                    <a16:rowId xmlns:a16="http://schemas.microsoft.com/office/drawing/2014/main" val="439420438"/>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Public</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623498330"/>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tc>
                  <a:txBody>
                    <a:bodyPr/>
                    <a:lstStyle/>
                    <a:p>
                      <a:pPr algn="l" fontAlgn="base"/>
                      <a:r>
                        <a:rPr lang="en-US" dirty="0">
                          <a:solidFill>
                            <a:srgbClr val="525252"/>
                          </a:solidFill>
                          <a:effectLst/>
                          <a:latin typeface="inherit"/>
                        </a:rPr>
                        <a:t>Protected</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F4F4F4"/>
                      </a:solidFill>
                      <a:prstDash val="solid"/>
                      <a:round/>
                      <a:headEnd type="none" w="med" len="med"/>
                      <a:tailEnd type="none" w="med" len="med"/>
                    </a:lnB>
                    <a:solidFill>
                      <a:srgbClr val="F4F4F4"/>
                    </a:solidFill>
                  </a:tcPr>
                </a:tc>
                <a:extLst>
                  <a:ext uri="{0D108BD9-81ED-4DB2-BD59-A6C34878D82A}">
                    <a16:rowId xmlns:a16="http://schemas.microsoft.com/office/drawing/2014/main" val="3406536703"/>
                  </a:ext>
                </a:extLst>
              </a:tr>
              <a:tr h="0">
                <a:tc>
                  <a:txBody>
                    <a:bodyPr/>
                    <a:lstStyle/>
                    <a:p>
                      <a:pPr algn="l" fontAlgn="base"/>
                      <a:r>
                        <a:rPr lang="he-IL">
                          <a:solidFill>
                            <a:srgbClr val="525252"/>
                          </a:solidFill>
                          <a:effectLst/>
                          <a:latin typeface="inherit"/>
                        </a:rPr>
                        <a:t>-</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tc>
                  <a:txBody>
                    <a:bodyPr/>
                    <a:lstStyle/>
                    <a:p>
                      <a:pPr algn="l" fontAlgn="base"/>
                      <a:r>
                        <a:rPr lang="en-US">
                          <a:solidFill>
                            <a:srgbClr val="525252"/>
                          </a:solidFill>
                          <a:effectLst/>
                          <a:latin typeface="inherit"/>
                        </a:rPr>
                        <a:t>Private</a:t>
                      </a:r>
                    </a:p>
                  </a:txBody>
                  <a:tcPr marL="0" marR="0" marT="0" marB="0" anchor="ctr">
                    <a:lnL>
                      <a:noFill/>
                    </a:lnL>
                    <a:lnR>
                      <a:noFill/>
                    </a:lnR>
                    <a:lnT w="6350" cap="flat" cmpd="sng" algn="ctr">
                      <a:solidFill>
                        <a:srgbClr val="F4F4F4"/>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F4F4F4"/>
                    </a:solidFill>
                  </a:tcPr>
                </a:tc>
                <a:extLst>
                  <a:ext uri="{0D108BD9-81ED-4DB2-BD59-A6C34878D82A}">
                    <a16:rowId xmlns:a16="http://schemas.microsoft.com/office/drawing/2014/main" val="1036002835"/>
                  </a:ext>
                </a:extLst>
              </a:tr>
              <a:tr h="0">
                <a:tc>
                  <a:txBody>
                    <a:bodyPr/>
                    <a:lstStyle/>
                    <a:p>
                      <a:pPr algn="l" fontAlgn="base"/>
                      <a:r>
                        <a:rPr lang="he-IL">
                          <a:solidFill>
                            <a:srgbClr val="161616"/>
                          </a:solidFill>
                          <a:effectLst/>
                          <a:latin typeface="inherit"/>
                        </a:rPr>
                        <a:t>~</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tc>
                  <a:txBody>
                    <a:bodyPr/>
                    <a:lstStyle/>
                    <a:p>
                      <a:pPr algn="l" fontAlgn="base"/>
                      <a:r>
                        <a:rPr lang="en-US" dirty="0">
                          <a:solidFill>
                            <a:srgbClr val="161616"/>
                          </a:solidFill>
                          <a:effectLst/>
                          <a:latin typeface="inherit"/>
                        </a:rPr>
                        <a:t>Package</a:t>
                      </a:r>
                    </a:p>
                  </a:txBody>
                  <a:tcPr marL="0" marR="0" marT="0" marB="0" anchor="ctr">
                    <a:lnL>
                      <a:noFill/>
                    </a:lnL>
                    <a:lnR>
                      <a:noFill/>
                    </a:lnR>
                    <a:lnT w="6350" cap="flat" cmpd="sng" algn="ctr">
                      <a:solidFill>
                        <a:srgbClr val="E5E5E5"/>
                      </a:solidFill>
                      <a:prstDash val="solid"/>
                      <a:round/>
                      <a:headEnd type="none" w="med" len="med"/>
                      <a:tailEnd type="none" w="med" len="med"/>
                    </a:lnT>
                    <a:lnB w="6350"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4079490304"/>
                  </a:ext>
                </a:extLst>
              </a:tr>
            </a:tbl>
          </a:graphicData>
        </a:graphic>
      </p:graphicFrame>
      <p:pic>
        <p:nvPicPr>
          <p:cNvPr id="10244" name="Picture 4" descr="Figure 15 shows all attributes and operations as public">
            <a:extLst>
              <a:ext uri="{FF2B5EF4-FFF2-40B4-BE49-F238E27FC236}">
                <a16:creationId xmlns:a16="http://schemas.microsoft.com/office/drawing/2014/main" id="{608E998B-3D90-A567-C184-C5024A4F536E}"/>
              </a:ext>
            </a:extLst>
          </p:cNvPr>
          <p:cNvPicPr>
            <a:picLocks noGrp="1" noChangeAspect="1" noChangeArrowheads="1"/>
          </p:cNvPicPr>
          <p:nvPr>
            <p:ph sz="half" idx="3"/>
          </p:nvPr>
        </p:nvPicPr>
        <p:blipFill>
          <a:blip r:embed="rId2">
            <a:extLst>
              <a:ext uri="{28A0092B-C50C-407E-A947-70E740481C1C}">
                <a14:useLocalDpi xmlns:a14="http://schemas.microsoft.com/office/drawing/2010/main" val="0"/>
              </a:ext>
            </a:extLst>
          </a:blip>
          <a:srcRect/>
          <a:stretch>
            <a:fillRect/>
          </a:stretch>
        </p:blipFill>
        <p:spPr bwMode="auto">
          <a:xfrm>
            <a:off x="1524000" y="2452370"/>
            <a:ext cx="7244265" cy="33859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432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תלות</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91636"/>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אובייקט של מחלקה אחת עשוי להשתמש באובייקט של מחלקה אחרת בקוד של מתודה. אם האובייקט אינו מאוחסן בשום שדה, אז זה מעוצב כיחסי תלות. לדוגמה, למחלקה </a:t>
            </a:r>
            <a:r>
              <a:rPr lang="en-US" b="0" i="0" dirty="0">
                <a:effectLst/>
                <a:latin typeface="Roboto" panose="02000000000000000000" pitchFamily="2" charset="0"/>
              </a:rPr>
              <a:t>Person</a:t>
            </a:r>
            <a:r>
              <a:rPr lang="he-IL" b="0" i="0" dirty="0">
                <a:effectLst/>
                <a:latin typeface="Roboto" panose="02000000000000000000" pitchFamily="2" charset="0"/>
              </a:rPr>
              <a:t> עשויה להיות מתודה</a:t>
            </a:r>
            <a:r>
              <a:rPr lang="en-US" b="0" i="0" dirty="0" err="1">
                <a:effectLst/>
                <a:latin typeface="Roboto" panose="02000000000000000000" pitchFamily="2" charset="0"/>
              </a:rPr>
              <a:t>hasRead</a:t>
            </a:r>
            <a:r>
              <a:rPr lang="en-US" b="0" i="0" dirty="0">
                <a:effectLst/>
                <a:latin typeface="Roboto" panose="02000000000000000000" pitchFamily="2" charset="0"/>
              </a:rPr>
              <a:t> </a:t>
            </a:r>
            <a:r>
              <a:rPr lang="he-IL" b="0" i="0" dirty="0">
                <a:effectLst/>
                <a:latin typeface="Roboto" panose="02000000000000000000" pitchFamily="2" charset="0"/>
              </a:rPr>
              <a:t> עם פרמטר</a:t>
            </a:r>
            <a:r>
              <a:rPr lang="en-US" b="0" i="0" dirty="0">
                <a:effectLst/>
                <a:latin typeface="Roboto" panose="02000000000000000000" pitchFamily="2" charset="0"/>
              </a:rPr>
              <a:t>Book </a:t>
            </a:r>
            <a:r>
              <a:rPr lang="he-IL" b="0" i="0" dirty="0">
                <a:effectLst/>
                <a:latin typeface="Roboto" panose="02000000000000000000" pitchFamily="2" charset="0"/>
              </a:rPr>
              <a:t> שמחזיר אמת אם האדם קרא את הספר.</a:t>
            </a:r>
            <a:endParaRPr lang="he-IL" dirty="0"/>
          </a:p>
        </p:txBody>
      </p:sp>
      <p:pic>
        <p:nvPicPr>
          <p:cNvPr id="4100" name="Picture 4">
            <a:extLst>
              <a:ext uri="{FF2B5EF4-FFF2-40B4-BE49-F238E27FC236}">
                <a16:creationId xmlns:a16="http://schemas.microsoft.com/office/drawing/2014/main" id="{61967A64-F3AB-4BA2-9A31-CA5B74DBA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563" y="2943225"/>
            <a:ext cx="471487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71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שיוך חד 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2534027"/>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אובייקט עשוי לאחסן אובייקט אחר בשדה. לדוגמה, אנשים מחזיקים בספרים, אשר עשויים להיות מיוצגים על ידי שדה בעלים באובייקטים של אדם.</a:t>
            </a:r>
          </a:p>
          <a:p>
            <a:pPr algn="r" rtl="1">
              <a:lnSpc>
                <a:spcPct val="150000"/>
              </a:lnSpc>
            </a:pPr>
            <a:r>
              <a:rPr lang="he-IL" b="0" i="0" dirty="0">
                <a:effectLst/>
                <a:latin typeface="Roboto" panose="02000000000000000000" pitchFamily="2" charset="0"/>
              </a:rPr>
              <a:t> הסימנים * באיור מצביעים על כך שספר עשוי להיות בבעלות כל מספר של אנשים, ושאדם יכול להחזיק בכל מספר ספרים.</a:t>
            </a:r>
          </a:p>
          <a:p>
            <a:pPr algn="r">
              <a:lnSpc>
                <a:spcPct val="150000"/>
              </a:lnSpc>
            </a:pPr>
            <a:br>
              <a:rPr lang="he-IL" b="0" i="0" dirty="0">
                <a:effectLst/>
                <a:latin typeface="Roboto" panose="02000000000000000000" pitchFamily="2" charset="0"/>
              </a:rPr>
            </a:br>
            <a:endParaRPr lang="he-IL" dirty="0"/>
          </a:p>
        </p:txBody>
      </p:sp>
      <p:pic>
        <p:nvPicPr>
          <p:cNvPr id="4098" name="Picture 2">
            <a:extLst>
              <a:ext uri="{FF2B5EF4-FFF2-40B4-BE49-F238E27FC236}">
                <a16:creationId xmlns:a16="http://schemas.microsoft.com/office/drawing/2014/main" id="{E6825022-9D05-BFF1-D4F9-E62438138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130" y="3062838"/>
            <a:ext cx="4683669" cy="107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13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שיוך דו-כיווני</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שני אובייקטים עשויים לאחסן זה את זה בשדות. לדוגמה, בנוסף לאובייקט של אדם המפרט את כל הספרים שבבעלות האדם, אובייקט ספר עשוי לרשום את כל האנשים שבבעלותם.</a:t>
            </a:r>
            <a:endParaRPr lang="he-IL" dirty="0"/>
          </a:p>
        </p:txBody>
      </p:sp>
      <p:pic>
        <p:nvPicPr>
          <p:cNvPr id="5122" name="Picture 2">
            <a:extLst>
              <a:ext uri="{FF2B5EF4-FFF2-40B4-BE49-F238E27FC236}">
                <a16:creationId xmlns:a16="http://schemas.microsoft.com/office/drawing/2014/main" id="{219CE64E-77AA-B672-B643-5B98C7DE9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325" y="2928938"/>
            <a:ext cx="47053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9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צבירה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703030"/>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לאובייקט אחד</a:t>
            </a:r>
            <a:r>
              <a:rPr lang="en-US" b="0" i="0" dirty="0">
                <a:effectLst/>
                <a:latin typeface="Roboto" panose="02000000000000000000" pitchFamily="2" charset="0"/>
              </a:rPr>
              <a:t>A </a:t>
            </a:r>
            <a:r>
              <a:rPr lang="he-IL" b="0" i="0" dirty="0">
                <a:effectLst/>
                <a:latin typeface="Roboto" panose="02000000000000000000" pitchFamily="2" charset="0"/>
              </a:rPr>
              <a:t> יש בבעלותו אובייקט אח</a:t>
            </a:r>
            <a:r>
              <a:rPr lang="he-IL" dirty="0">
                <a:latin typeface="Roboto" panose="02000000000000000000" pitchFamily="2" charset="0"/>
              </a:rPr>
              <a:t>ר </a:t>
            </a:r>
            <a:r>
              <a:rPr lang="en-US" dirty="0">
                <a:latin typeface="Roboto" panose="02000000000000000000" pitchFamily="2" charset="0"/>
              </a:rPr>
              <a:t>B</a:t>
            </a:r>
            <a:r>
              <a:rPr lang="he-IL" dirty="0">
                <a:latin typeface="Roboto" panose="02000000000000000000" pitchFamily="2" charset="0"/>
              </a:rPr>
              <a:t>, </a:t>
            </a:r>
            <a:r>
              <a:rPr lang="he-IL" b="0" i="0" dirty="0">
                <a:effectLst/>
                <a:latin typeface="Roboto" panose="02000000000000000000" pitchFamily="2" charset="0"/>
              </a:rPr>
              <a:t>ו/או </a:t>
            </a:r>
            <a:r>
              <a:rPr lang="en-US" b="0" i="0" dirty="0">
                <a:effectLst/>
                <a:latin typeface="Roboto" panose="02000000000000000000" pitchFamily="2" charset="0"/>
              </a:rPr>
              <a:t>B </a:t>
            </a:r>
            <a:r>
              <a:rPr lang="he-IL" b="0" i="0" dirty="0">
                <a:effectLst/>
                <a:latin typeface="Roboto" panose="02000000000000000000" pitchFamily="2" charset="0"/>
              </a:rPr>
              <a:t> הוא חלק מ-</a:t>
            </a:r>
            <a:r>
              <a:rPr lang="en-US" b="0" i="0" dirty="0">
                <a:effectLst/>
                <a:latin typeface="Roboto" panose="02000000000000000000" pitchFamily="2" charset="0"/>
              </a:rPr>
              <a:t>A </a:t>
            </a:r>
            <a:r>
              <a:rPr lang="he-IL" b="0" i="0" dirty="0">
                <a:effectLst/>
                <a:latin typeface="Roboto" panose="02000000000000000000" pitchFamily="2" charset="0"/>
              </a:rPr>
              <a:t>. </a:t>
            </a:r>
          </a:p>
          <a:p>
            <a:pPr algn="r" rtl="1">
              <a:lnSpc>
                <a:spcPct val="150000"/>
              </a:lnSpc>
            </a:pPr>
            <a:r>
              <a:rPr lang="he-IL" b="0" i="0" dirty="0">
                <a:effectLst/>
                <a:latin typeface="Roboto" panose="02000000000000000000" pitchFamily="2" charset="0"/>
              </a:rPr>
              <a:t>לדוגמה, נניח שיש אובייקטים שונים של ספר עבור עותקים פיזיים שונים. אז לאובייקט האדם יש את אובייקט הספר, ובעוד שהספר אינו באמת חלק מהאדם, הספר הוא חלק מהרכוש של האדם. במקרה זה, לכל ספר יהיה (בדרך כלל) בעלים אחד. כמובן, אדם עשוי להיות בעל מספר רב של ספרים.</a:t>
            </a:r>
            <a:endParaRPr lang="he-IL" dirty="0"/>
          </a:p>
        </p:txBody>
      </p:sp>
      <p:pic>
        <p:nvPicPr>
          <p:cNvPr id="6148" name="Picture 4">
            <a:extLst>
              <a:ext uri="{FF2B5EF4-FFF2-40B4-BE49-F238E27FC236}">
                <a16:creationId xmlns:a16="http://schemas.microsoft.com/office/drawing/2014/main" id="{14978414-387F-C353-DF43-98A20A3CE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456" y="3218180"/>
            <a:ext cx="5792299" cy="12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6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4849495" y="290830"/>
            <a:ext cx="2493009" cy="492443"/>
          </a:xfrm>
        </p:spPr>
        <p:txBody>
          <a:bodyPr/>
          <a:lstStyle/>
          <a:p>
            <a:pPr rtl="1"/>
            <a:r>
              <a:rPr lang="he-IL" dirty="0"/>
              <a:t>הרכבה</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287532"/>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 בנוסף ליחסי צבירה, משך החיים של האובייקטים עשוי להיות זהה, או כמעט כך. </a:t>
            </a:r>
          </a:p>
          <a:p>
            <a:pPr algn="r" rtl="1">
              <a:lnSpc>
                <a:spcPct val="150000"/>
              </a:lnSpc>
            </a:pPr>
            <a:r>
              <a:rPr lang="he-IL" b="0" i="0" dirty="0">
                <a:effectLst/>
                <a:latin typeface="Roboto" panose="02000000000000000000" pitchFamily="2" charset="0"/>
              </a:rPr>
              <a:t>לדוגמה, בעולם של ספרים אלקטרוניים, אדם יכול להיות הבעלים של ספר אלקטרוני, אבל לא יכול למכור אותו. לאחר שהאדם מת, אף אחד אחר לא יכול לגשת לספר האלקטרוני. </a:t>
            </a:r>
            <a:endParaRPr lang="he-IL" dirty="0"/>
          </a:p>
        </p:txBody>
      </p:sp>
      <p:pic>
        <p:nvPicPr>
          <p:cNvPr id="7170" name="Picture 2">
            <a:extLst>
              <a:ext uri="{FF2B5EF4-FFF2-40B4-BE49-F238E27FC236}">
                <a16:creationId xmlns:a16="http://schemas.microsoft.com/office/drawing/2014/main" id="{39561A87-F178-B416-25A6-A6C7FCA4E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850" y="2928938"/>
            <a:ext cx="4686300" cy="1000125"/>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AAD3030F-1C7C-42C4-6E10-57311988A7FC}"/>
              </a:ext>
            </a:extLst>
          </p:cNvPr>
          <p:cNvSpPr txBox="1"/>
          <p:nvPr/>
        </p:nvSpPr>
        <p:spPr>
          <a:xfrm rot="20654208">
            <a:off x="661217" y="2831662"/>
            <a:ext cx="2590800" cy="738664"/>
          </a:xfrm>
          <a:prstGeom prst="rect">
            <a:avLst/>
          </a:prstGeom>
          <a:noFill/>
          <a:ln>
            <a:solidFill>
              <a:schemeClr val="accent6">
                <a:lumMod val="20000"/>
                <a:lumOff val="80000"/>
              </a:schemeClr>
            </a:solidFill>
          </a:ln>
          <a:effectLst>
            <a:glow rad="228600">
              <a:schemeClr val="accent6">
                <a:satMod val="175000"/>
                <a:alpha val="40000"/>
              </a:schemeClr>
            </a:glow>
          </a:effectLst>
        </p:spPr>
        <p:txBody>
          <a:bodyPr wrap="square" rtlCol="1">
            <a:spAutoFit/>
          </a:bodyPr>
          <a:lstStyle/>
          <a:p>
            <a:pPr algn="r" rtl="1"/>
            <a:r>
              <a:rPr lang="he-IL" sz="1400" dirty="0">
                <a:solidFill>
                  <a:schemeClr val="tx1">
                    <a:lumMod val="85000"/>
                  </a:schemeClr>
                </a:solidFill>
              </a:rPr>
              <a:t>אם יש לך קושי להבחין בין יחסי אסוציאציה, צבירה והרכבה, אל תדאג! כך גם כולם!</a:t>
            </a:r>
          </a:p>
        </p:txBody>
      </p:sp>
    </p:spTree>
    <p:extLst>
      <p:ext uri="{BB962C8B-B14F-4D97-AF65-F5344CB8AC3E}">
        <p14:creationId xmlns:p14="http://schemas.microsoft.com/office/powerpoint/2010/main" val="309870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1477328"/>
          </a:xfrm>
        </p:spPr>
        <p:txBody>
          <a:bodyPr/>
          <a:lstStyle/>
          <a:p>
            <a:pPr algn="r" rtl="1"/>
            <a:r>
              <a:rPr lang="he-IL" sz="3200" dirty="0">
                <a:effectLst/>
              </a:rPr>
              <a:t>הורשה \ הכללה</a:t>
            </a:r>
            <a:br>
              <a:rPr lang="he-IL" sz="3200" dirty="0">
                <a:effectLst/>
              </a:rPr>
            </a:br>
            <a:endParaRPr lang="he-IL" dirty="0"/>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1703030"/>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מחלקה מרחיבה מחלקה אחרת. </a:t>
            </a:r>
          </a:p>
          <a:p>
            <a:pPr algn="r" rtl="1">
              <a:lnSpc>
                <a:spcPct val="150000"/>
              </a:lnSpc>
            </a:pPr>
            <a:r>
              <a:rPr lang="he-IL" b="0" i="0" dirty="0">
                <a:effectLst/>
                <a:latin typeface="Roboto" panose="02000000000000000000" pitchFamily="2" charset="0"/>
              </a:rPr>
              <a:t>לדוגמה, המחלקה </a:t>
            </a:r>
            <a:r>
              <a:rPr lang="en-US" b="0" i="0" dirty="0">
                <a:effectLst/>
                <a:latin typeface="Roboto" panose="02000000000000000000" pitchFamily="2" charset="0"/>
              </a:rPr>
              <a:t>Book</a:t>
            </a:r>
            <a:r>
              <a:rPr lang="he-IL" b="0" i="0" dirty="0">
                <a:effectLst/>
                <a:latin typeface="Roboto" panose="02000000000000000000" pitchFamily="2" charset="0"/>
              </a:rPr>
              <a:t> עשויה להרחיב את המחלקה </a:t>
            </a:r>
            <a:r>
              <a:rPr lang="en-US" b="0" i="0" dirty="0">
                <a:effectLst/>
                <a:latin typeface="Roboto" panose="02000000000000000000" pitchFamily="2" charset="0"/>
              </a:rPr>
              <a:t>Document</a:t>
            </a:r>
            <a:r>
              <a:rPr lang="he-IL" b="0" i="0" dirty="0">
                <a:effectLst/>
                <a:latin typeface="Roboto" panose="02000000000000000000" pitchFamily="2" charset="0"/>
              </a:rPr>
              <a:t>, אשר עשויה לכלול גם את המחלקה </a:t>
            </a:r>
            <a:r>
              <a:rPr lang="en-US" b="0" i="0" dirty="0">
                <a:effectLst/>
                <a:latin typeface="Roboto" panose="02000000000000000000" pitchFamily="2" charset="0"/>
              </a:rPr>
              <a:t>Email</a:t>
            </a:r>
            <a:r>
              <a:rPr lang="he-IL" b="0" i="0" dirty="0">
                <a:effectLst/>
                <a:latin typeface="Roboto" panose="02000000000000000000" pitchFamily="2" charset="0"/>
              </a:rPr>
              <a:t>. מחלקות הספר והאימייל יורשות את השדות והשיטות של מחלקת </a:t>
            </a:r>
            <a:r>
              <a:rPr lang="en-US" b="0" i="0" dirty="0">
                <a:effectLst/>
                <a:latin typeface="Roboto" panose="02000000000000000000" pitchFamily="2" charset="0"/>
              </a:rPr>
              <a:t>Document</a:t>
            </a:r>
            <a:r>
              <a:rPr lang="he-IL" b="0" i="0" dirty="0">
                <a:effectLst/>
                <a:latin typeface="Roboto" panose="02000000000000000000" pitchFamily="2" charset="0"/>
              </a:rPr>
              <a:t>, אך עשויות להוסיף שדות ושיטות נוספים.</a:t>
            </a:r>
            <a:endParaRPr lang="he-IL" dirty="0"/>
          </a:p>
        </p:txBody>
      </p:sp>
      <p:pic>
        <p:nvPicPr>
          <p:cNvPr id="8194" name="Picture 2">
            <a:extLst>
              <a:ext uri="{FF2B5EF4-FFF2-40B4-BE49-F238E27FC236}">
                <a16:creationId xmlns:a16="http://schemas.microsoft.com/office/drawing/2014/main" id="{E10CC8CB-2FA0-17B1-3630-729F29E7C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532289"/>
            <a:ext cx="526732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88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DC851-8B7B-7F03-2288-F3D4F36095A3}"/>
              </a:ext>
            </a:extLst>
          </p:cNvPr>
          <p:cNvSpPr>
            <a:spLocks noGrp="1"/>
          </p:cNvSpPr>
          <p:nvPr>
            <p:ph type="title"/>
          </p:nvPr>
        </p:nvSpPr>
        <p:spPr>
          <a:xfrm>
            <a:off x="3962401" y="290830"/>
            <a:ext cx="3380104" cy="492443"/>
          </a:xfrm>
        </p:spPr>
        <p:txBody>
          <a:bodyPr/>
          <a:lstStyle/>
          <a:p>
            <a:pPr algn="r" rtl="1"/>
            <a:r>
              <a:rPr lang="he-IL" dirty="0"/>
              <a:t>מימוש</a:t>
            </a:r>
          </a:p>
        </p:txBody>
      </p:sp>
      <p:sp>
        <p:nvSpPr>
          <p:cNvPr id="5" name="תיבת טקסט 4">
            <a:extLst>
              <a:ext uri="{FF2B5EF4-FFF2-40B4-BE49-F238E27FC236}">
                <a16:creationId xmlns:a16="http://schemas.microsoft.com/office/drawing/2014/main" id="{951D4ECD-F64E-F11C-8E8F-FA5F7D4A01AE}"/>
              </a:ext>
            </a:extLst>
          </p:cNvPr>
          <p:cNvSpPr txBox="1"/>
          <p:nvPr/>
        </p:nvSpPr>
        <p:spPr>
          <a:xfrm>
            <a:off x="1524000" y="1066800"/>
            <a:ext cx="10058400" cy="872034"/>
          </a:xfrm>
          <a:prstGeom prst="rect">
            <a:avLst/>
          </a:prstGeom>
          <a:noFill/>
        </p:spPr>
        <p:txBody>
          <a:bodyPr wrap="square" rtlCol="1">
            <a:spAutoFit/>
          </a:bodyPr>
          <a:lstStyle/>
          <a:p>
            <a:pPr algn="r" rtl="1">
              <a:lnSpc>
                <a:spcPct val="150000"/>
              </a:lnSpc>
            </a:pPr>
            <a:r>
              <a:rPr lang="he-IL" b="0" i="0" dirty="0">
                <a:effectLst/>
                <a:latin typeface="Roboto" panose="02000000000000000000" pitchFamily="2" charset="0"/>
              </a:rPr>
              <a:t>מחלקה מיישמת ממשק. לדוגמה, ממשק הבעלים עשוי לציין שיטות לרכישת רכוש ולסילוק רכוש. </a:t>
            </a:r>
          </a:p>
          <a:p>
            <a:pPr algn="r" rtl="1">
              <a:lnSpc>
                <a:spcPct val="150000"/>
              </a:lnSpc>
            </a:pPr>
            <a:r>
              <a:rPr lang="he-IL" b="0" i="0" dirty="0">
                <a:effectLst/>
                <a:latin typeface="Roboto" panose="02000000000000000000" pitchFamily="2" charset="0"/>
              </a:rPr>
              <a:t>כיתות האדם והתאגיד צריכות ליישם את השיטות הללו, אולי בדרכים שונות מאוד.</a:t>
            </a:r>
            <a:endParaRPr lang="he-IL" dirty="0"/>
          </a:p>
        </p:txBody>
      </p:sp>
      <p:pic>
        <p:nvPicPr>
          <p:cNvPr id="9218" name="Picture 2">
            <a:extLst>
              <a:ext uri="{FF2B5EF4-FFF2-40B4-BE49-F238E27FC236}">
                <a16:creationId xmlns:a16="http://schemas.microsoft.com/office/drawing/2014/main" id="{50BAFABE-6F51-BF55-4DF6-ABE5286C6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11474"/>
            <a:ext cx="4800600" cy="441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71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 understanding class diagram - Stack Overflow">
            <a:extLst>
              <a:ext uri="{FF2B5EF4-FFF2-40B4-BE49-F238E27FC236}">
                <a16:creationId xmlns:a16="http://schemas.microsoft.com/office/drawing/2014/main" id="{9F35BAC2-B96A-2CE1-FE8A-18267D49B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955" y="1422401"/>
            <a:ext cx="9775434" cy="4622800"/>
          </a:xfrm>
          <a:prstGeom prst="rect">
            <a:avLst/>
          </a:prstGeom>
          <a:noFill/>
          <a:extLst>
            <a:ext uri="{909E8E84-426E-40DD-AFC4-6F175D3DCCD1}">
              <a14:hiddenFill xmlns:a14="http://schemas.microsoft.com/office/drawing/2010/main">
                <a:solidFill>
                  <a:srgbClr val="FFFFFF"/>
                </a:solidFill>
              </a14:hiddenFill>
            </a:ext>
          </a:extLst>
        </p:spPr>
      </p:pic>
      <p:sp>
        <p:nvSpPr>
          <p:cNvPr id="4" name="כותרת 3">
            <a:extLst>
              <a:ext uri="{FF2B5EF4-FFF2-40B4-BE49-F238E27FC236}">
                <a16:creationId xmlns:a16="http://schemas.microsoft.com/office/drawing/2014/main" id="{43CB0814-AA8E-F5BC-1B7B-2FB514720718}"/>
              </a:ext>
            </a:extLst>
          </p:cNvPr>
          <p:cNvSpPr>
            <a:spLocks noGrp="1"/>
          </p:cNvSpPr>
          <p:nvPr>
            <p:ph type="title"/>
          </p:nvPr>
        </p:nvSpPr>
        <p:spPr>
          <a:xfrm>
            <a:off x="1450392" y="17565"/>
            <a:ext cx="9291215" cy="1049235"/>
          </a:xfrm>
        </p:spPr>
        <p:txBody>
          <a:bodyPr/>
          <a:lstStyle/>
          <a:p>
            <a:r>
              <a:rPr lang="he-IL" dirty="0"/>
              <a:t>דוגמא</a:t>
            </a:r>
          </a:p>
        </p:txBody>
      </p:sp>
    </p:spTree>
    <p:extLst>
      <p:ext uri="{BB962C8B-B14F-4D97-AF65-F5344CB8AC3E}">
        <p14:creationId xmlns:p14="http://schemas.microsoft.com/office/powerpoint/2010/main" val="3824372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ADFEE9CE-087A-0F83-52BA-3A532B2FCEFD}"/>
              </a:ext>
            </a:extLst>
          </p:cNvPr>
          <p:cNvSpPr txBox="1"/>
          <p:nvPr/>
        </p:nvSpPr>
        <p:spPr>
          <a:xfrm>
            <a:off x="2153920" y="254000"/>
            <a:ext cx="8422640" cy="369332"/>
          </a:xfrm>
          <a:prstGeom prst="rect">
            <a:avLst/>
          </a:prstGeom>
        </p:spPr>
        <p:txBody>
          <a:bodyPr vert="horz" wrap="square" lIns="0" tIns="12065" rIns="0" bIns="0" rtlCol="0" anchor="ctr">
            <a:spAutoFit/>
          </a:bodyPr>
          <a:lstStyle>
            <a:lvl1pPr marL="12700" algn="ctr" defTabSz="914400" rtl="1">
              <a:lnSpc>
                <a:spcPct val="100000"/>
              </a:lnSpc>
              <a:spcBef>
                <a:spcPts val="95"/>
              </a:spcBef>
              <a:buNone/>
              <a:defRPr sz="4000" b="0" i="0" cap="all" spc="-10">
                <a:solidFill>
                  <a:schemeClr val="accent1"/>
                </a:solidFill>
                <a:effectLst/>
                <a:latin typeface="Times New Roman"/>
                <a:ea typeface="+mj-ea"/>
                <a:cs typeface="Times New Roman"/>
              </a:defRPr>
            </a:lvl1pPr>
          </a:lstStyle>
          <a:p>
            <a:r>
              <a:rPr lang="he-IL" dirty="0"/>
              <a:t>כמה מילים על הקורס</a:t>
            </a:r>
          </a:p>
        </p:txBody>
      </p:sp>
      <p:sp>
        <p:nvSpPr>
          <p:cNvPr id="3" name="תיבת טקסט 2">
            <a:extLst>
              <a:ext uri="{FF2B5EF4-FFF2-40B4-BE49-F238E27FC236}">
                <a16:creationId xmlns:a16="http://schemas.microsoft.com/office/drawing/2014/main" id="{904C28DD-08F3-D22E-151A-BC054D620278}"/>
              </a:ext>
            </a:extLst>
          </p:cNvPr>
          <p:cNvSpPr txBox="1"/>
          <p:nvPr/>
        </p:nvSpPr>
        <p:spPr>
          <a:xfrm>
            <a:off x="1097280" y="916414"/>
            <a:ext cx="10840720" cy="6001643"/>
          </a:xfrm>
          <a:prstGeom prst="rect">
            <a:avLst/>
          </a:prstGeom>
          <a:noFill/>
        </p:spPr>
        <p:txBody>
          <a:bodyPr wrap="square" rtlCol="1">
            <a:spAutoFit/>
          </a:bodyPr>
          <a:lstStyle/>
          <a:p>
            <a:pPr algn="r" rtl="1"/>
            <a:r>
              <a:rPr lang="he-IL" sz="2400" u="sng" dirty="0"/>
              <a:t>חשיבות הקורס</a:t>
            </a:r>
          </a:p>
          <a:p>
            <a:pPr marL="285750" indent="-285750" algn="r" rtl="1">
              <a:buFont typeface="Arial" panose="020B0604020202020204" pitchFamily="34" charset="0"/>
              <a:buChar char="•"/>
            </a:pPr>
            <a:r>
              <a:rPr lang="he-IL" sz="2400" dirty="0"/>
              <a:t>הקורס מורכב מתאוריה של התכנות, והתרגולים יהיו שילוב של מצגות לדוגמאות קוד</a:t>
            </a:r>
          </a:p>
          <a:p>
            <a:pPr marL="285750" indent="-285750" algn="r" rtl="1">
              <a:buFont typeface="Arial" panose="020B0604020202020204" pitchFamily="34" charset="0"/>
              <a:buChar char="•"/>
            </a:pPr>
            <a:r>
              <a:rPr lang="he-IL" sz="2400" dirty="0"/>
              <a:t>לתכנת זה לא רק לכתוב קוד – צריך גם לדעת </a:t>
            </a:r>
            <a:r>
              <a:rPr lang="he-IL" sz="2400" b="1" dirty="0"/>
              <a:t>איך</a:t>
            </a:r>
            <a:r>
              <a:rPr lang="he-IL" sz="2400" dirty="0"/>
              <a:t> לכתוב אותו</a:t>
            </a:r>
          </a:p>
          <a:p>
            <a:pPr marL="285750" indent="-285750" algn="r" rtl="1">
              <a:buFont typeface="Arial" panose="020B0604020202020204" pitchFamily="34" charset="0"/>
              <a:buChar char="•"/>
            </a:pPr>
            <a:r>
              <a:rPr lang="he-IL" sz="2400" dirty="0"/>
              <a:t>קורס מאוד משמעותי לתעשייה ולראיונות עבודה</a:t>
            </a:r>
          </a:p>
          <a:p>
            <a:pPr marL="285750" indent="-285750" algn="r" rtl="1">
              <a:buFont typeface="Arial" panose="020B0604020202020204" pitchFamily="34" charset="0"/>
              <a:buChar char="•"/>
            </a:pPr>
            <a:r>
              <a:rPr lang="he-IL" sz="2400" dirty="0"/>
              <a:t>עבודה עצמית – מדובר בנושאים גדולים שהקורס לא מעמיק בהם עד הסוף</a:t>
            </a:r>
          </a:p>
          <a:p>
            <a:pPr marL="285750" indent="-285750" algn="r" rtl="1">
              <a:buFont typeface="Arial" panose="020B0604020202020204" pitchFamily="34" charset="0"/>
              <a:buChar char="•"/>
            </a:pPr>
            <a:endParaRPr lang="he-IL" sz="2400" dirty="0"/>
          </a:p>
          <a:p>
            <a:pPr algn="r" rtl="1"/>
            <a:r>
              <a:rPr lang="he-IL" sz="2400" u="sng" dirty="0"/>
              <a:t>מנהלתיות</a:t>
            </a:r>
          </a:p>
          <a:p>
            <a:pPr marL="285750" indent="-285750" algn="r" rtl="1">
              <a:buFont typeface="Arial" panose="020B0604020202020204" pitchFamily="34" charset="0"/>
              <a:buChar char="•"/>
            </a:pPr>
            <a:r>
              <a:rPr lang="he-IL" sz="2400" dirty="0"/>
              <a:t>יש 2 מטלות בקורס – והמשקל שלהם הוא 20% מהציון הסופי</a:t>
            </a:r>
          </a:p>
          <a:p>
            <a:pPr marL="285750" indent="-285750" algn="r" rtl="1">
              <a:buFont typeface="Arial" panose="020B0604020202020204" pitchFamily="34" charset="0"/>
              <a:buChar char="•"/>
            </a:pPr>
            <a:r>
              <a:rPr lang="he-IL" sz="2400" dirty="0"/>
              <a:t>תתקיים בחינה פרונטלית בסוף הסמסטר על המטלות</a:t>
            </a:r>
          </a:p>
          <a:p>
            <a:pPr marL="285750" indent="-285750" algn="r" rtl="1">
              <a:buFont typeface="Arial" panose="020B0604020202020204" pitchFamily="34" charset="0"/>
              <a:buChar char="•"/>
            </a:pPr>
            <a:r>
              <a:rPr lang="he-IL" sz="2400" dirty="0"/>
              <a:t>כל הקודים והמצגות נמצאים </a:t>
            </a:r>
            <a:r>
              <a:rPr lang="he-IL" sz="2400" dirty="0" err="1">
                <a:hlinkClick r:id="rId2"/>
              </a:rPr>
              <a:t>בגיטהאב</a:t>
            </a:r>
            <a:r>
              <a:rPr lang="he-IL" sz="2400" dirty="0">
                <a:hlinkClick r:id="rId2"/>
              </a:rPr>
              <a:t> הקורס</a:t>
            </a:r>
            <a:endParaRPr lang="he-IL" sz="2400" dirty="0"/>
          </a:p>
          <a:p>
            <a:pPr algn="r" rtl="1"/>
            <a:endParaRPr lang="he-IL" sz="2400" dirty="0"/>
          </a:p>
          <a:p>
            <a:pPr algn="r" rtl="1"/>
            <a:r>
              <a:rPr lang="he-IL" sz="2400" u="sng" dirty="0"/>
              <a:t>יצירת קשר</a:t>
            </a:r>
          </a:p>
          <a:p>
            <a:pPr marL="285750" indent="-285750" algn="r" rtl="1">
              <a:buFont typeface="Arial" panose="020B0604020202020204" pitchFamily="34" charset="0"/>
              <a:buChar char="•"/>
            </a:pPr>
            <a:r>
              <a:rPr lang="he-IL" sz="2400" dirty="0"/>
              <a:t>מייל הקורס: </a:t>
            </a:r>
            <a:r>
              <a:rPr lang="en-US" sz="2400" dirty="0">
                <a:hlinkClick r:id="rId3"/>
              </a:rPr>
              <a:t>oopariel2024@gmail.com</a:t>
            </a:r>
            <a:endParaRPr lang="he-IL" sz="2400" dirty="0"/>
          </a:p>
          <a:p>
            <a:pPr marL="285750" indent="-285750" algn="r" rtl="1">
              <a:buFont typeface="Arial" panose="020B0604020202020204" pitchFamily="34" charset="0"/>
              <a:buChar char="•"/>
            </a:pPr>
            <a:r>
              <a:rPr lang="he-IL" sz="2400" dirty="0"/>
              <a:t>כל פנייה בכל נושא תיעשה דרך מייל הקורס</a:t>
            </a:r>
            <a:endParaRPr lang="en-US" sz="2400" dirty="0"/>
          </a:p>
          <a:p>
            <a:pPr marL="285750" indent="-285750" algn="r" rtl="1">
              <a:buFont typeface="Arial" panose="020B0604020202020204" pitchFamily="34" charset="0"/>
              <a:buChar char="•"/>
            </a:pPr>
            <a:endParaRPr lang="he-IL" sz="2400" dirty="0"/>
          </a:p>
          <a:p>
            <a:pPr marL="285750" indent="-285750" algn="r" rtl="1">
              <a:buFont typeface="Arial" panose="020B0604020202020204" pitchFamily="34" charset="0"/>
              <a:buChar char="•"/>
            </a:pPr>
            <a:endParaRPr lang="he-IL"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AA6B0A-4841-302E-4D8F-176EA359423D}"/>
              </a:ext>
            </a:extLst>
          </p:cNvPr>
          <p:cNvSpPr>
            <a:spLocks noGrp="1"/>
          </p:cNvSpPr>
          <p:nvPr>
            <p:ph type="title"/>
          </p:nvPr>
        </p:nvSpPr>
        <p:spPr>
          <a:xfrm>
            <a:off x="3429000" y="0"/>
            <a:ext cx="5257800" cy="984885"/>
          </a:xfrm>
        </p:spPr>
        <p:txBody>
          <a:bodyPr/>
          <a:lstStyle/>
          <a:p>
            <a:pPr fontAlgn="b"/>
            <a:r>
              <a:rPr lang="en-US" sz="3200" b="1" dirty="0">
                <a:effectLst/>
              </a:rPr>
              <a:t>Relationship Types</a:t>
            </a:r>
          </a:p>
        </p:txBody>
      </p:sp>
      <p:graphicFrame>
        <p:nvGraphicFramePr>
          <p:cNvPr id="9" name="טבלה 8">
            <a:extLst>
              <a:ext uri="{FF2B5EF4-FFF2-40B4-BE49-F238E27FC236}">
                <a16:creationId xmlns:a16="http://schemas.microsoft.com/office/drawing/2014/main" id="{DF255D7F-A8D8-C7E1-71B1-D1FC3FE9B6B1}"/>
              </a:ext>
            </a:extLst>
          </p:cNvPr>
          <p:cNvGraphicFramePr>
            <a:graphicFrameLocks noGrp="1"/>
          </p:cNvGraphicFramePr>
          <p:nvPr>
            <p:extLst>
              <p:ext uri="{D42A27DB-BD31-4B8C-83A1-F6EECF244321}">
                <p14:modId xmlns:p14="http://schemas.microsoft.com/office/powerpoint/2010/main" val="990624940"/>
              </p:ext>
            </p:extLst>
          </p:nvPr>
        </p:nvGraphicFramePr>
        <p:xfrm>
          <a:off x="228600" y="838200"/>
          <a:ext cx="11658600" cy="5750981"/>
        </p:xfrm>
        <a:graphic>
          <a:graphicData uri="http://schemas.openxmlformats.org/drawingml/2006/table">
            <a:tbl>
              <a:tblPr>
                <a:effectLst>
                  <a:innerShdw blurRad="63500" dist="50800" dir="13500000">
                    <a:prstClr val="black">
                      <a:alpha val="50000"/>
                    </a:prstClr>
                  </a:innerShdw>
                </a:effectLst>
                <a:tableStyleId>{08FB837D-C827-4EFA-A057-4D05807E0F7C}</a:tableStyleId>
              </a:tblPr>
              <a:tblGrid>
                <a:gridCol w="1981200">
                  <a:extLst>
                    <a:ext uri="{9D8B030D-6E8A-4147-A177-3AD203B41FA5}">
                      <a16:colId xmlns:a16="http://schemas.microsoft.com/office/drawing/2014/main" val="910403616"/>
                    </a:ext>
                  </a:extLst>
                </a:gridCol>
                <a:gridCol w="1600200">
                  <a:extLst>
                    <a:ext uri="{9D8B030D-6E8A-4147-A177-3AD203B41FA5}">
                      <a16:colId xmlns:a16="http://schemas.microsoft.com/office/drawing/2014/main" val="657670874"/>
                    </a:ext>
                  </a:extLst>
                </a:gridCol>
                <a:gridCol w="3657600">
                  <a:extLst>
                    <a:ext uri="{9D8B030D-6E8A-4147-A177-3AD203B41FA5}">
                      <a16:colId xmlns:a16="http://schemas.microsoft.com/office/drawing/2014/main" val="3836089337"/>
                    </a:ext>
                  </a:extLst>
                </a:gridCol>
                <a:gridCol w="2418080">
                  <a:extLst>
                    <a:ext uri="{9D8B030D-6E8A-4147-A177-3AD203B41FA5}">
                      <a16:colId xmlns:a16="http://schemas.microsoft.com/office/drawing/2014/main" val="1100395554"/>
                    </a:ext>
                  </a:extLst>
                </a:gridCol>
                <a:gridCol w="2001520">
                  <a:extLst>
                    <a:ext uri="{9D8B030D-6E8A-4147-A177-3AD203B41FA5}">
                      <a16:colId xmlns:a16="http://schemas.microsoft.com/office/drawing/2014/main" val="394199587"/>
                    </a:ext>
                  </a:extLst>
                </a:gridCol>
              </a:tblGrid>
              <a:tr h="146625">
                <a:tc>
                  <a:txBody>
                    <a:bodyPr/>
                    <a:lstStyle/>
                    <a:p>
                      <a:pPr algn="l" rtl="1" fontAlgn="b"/>
                      <a:r>
                        <a:rPr lang="en-US" sz="1400" b="1" dirty="0">
                          <a:effectLst/>
                        </a:rPr>
                        <a:t>Relationship Type</a:t>
                      </a:r>
                    </a:p>
                  </a:txBody>
                  <a:tcPr marL="3786" marR="3786" marT="1893" marB="1893" anchor="b"/>
                </a:tc>
                <a:tc>
                  <a:txBody>
                    <a:bodyPr/>
                    <a:lstStyle/>
                    <a:p>
                      <a:pPr algn="l" rtl="0" fontAlgn="b"/>
                      <a:r>
                        <a:rPr lang="en-US" sz="1400" b="1" dirty="0">
                          <a:effectLst/>
                        </a:rPr>
                        <a:t>Name in Hebrew</a:t>
                      </a:r>
                    </a:p>
                  </a:txBody>
                  <a:tcPr marL="3786" marR="3786" marT="1893" marB="1893" anchor="b"/>
                </a:tc>
                <a:tc>
                  <a:txBody>
                    <a:bodyPr/>
                    <a:lstStyle/>
                    <a:p>
                      <a:pPr algn="l" rtl="0" fontAlgn="b"/>
                      <a:r>
                        <a:rPr lang="en-US" sz="1400" b="1" dirty="0">
                          <a:effectLst/>
                        </a:rPr>
                        <a:t>Explanation</a:t>
                      </a:r>
                    </a:p>
                  </a:txBody>
                  <a:tcPr marL="3786" marR="3786" marT="1893" marB="1893" anchor="b"/>
                </a:tc>
                <a:tc>
                  <a:txBody>
                    <a:bodyPr/>
                    <a:lstStyle/>
                    <a:p>
                      <a:pPr algn="l" rtl="0" fontAlgn="b"/>
                      <a:r>
                        <a:rPr lang="en-US" sz="1400" b="1" dirty="0">
                          <a:effectLst/>
                        </a:rPr>
                        <a:t>Example</a:t>
                      </a:r>
                    </a:p>
                  </a:txBody>
                  <a:tcPr marL="3786" marR="3786" marT="1893" marB="1893" anchor="b"/>
                </a:tc>
                <a:tc>
                  <a:txBody>
                    <a:bodyPr/>
                    <a:lstStyle/>
                    <a:p>
                      <a:pPr algn="ctr" rtl="0" fontAlgn="b"/>
                      <a:r>
                        <a:rPr lang="en-US" sz="1400" b="1" dirty="0">
                          <a:effectLst/>
                        </a:rPr>
                        <a:t> Draw</a:t>
                      </a:r>
                    </a:p>
                  </a:txBody>
                  <a:tcPr marL="3786" marR="3786" marT="1893" marB="1893" anchor="b"/>
                </a:tc>
                <a:extLst>
                  <a:ext uri="{0D108BD9-81ED-4DB2-BD59-A6C34878D82A}">
                    <a16:rowId xmlns:a16="http://schemas.microsoft.com/office/drawing/2014/main" val="3862760010"/>
                  </a:ext>
                </a:extLst>
              </a:tr>
              <a:tr h="739327">
                <a:tc>
                  <a:txBody>
                    <a:bodyPr/>
                    <a:lstStyle/>
                    <a:p>
                      <a:pPr algn="l" rtl="1" fontAlgn="base"/>
                      <a:r>
                        <a:rPr lang="en-US" sz="1400">
                          <a:effectLst/>
                        </a:rPr>
                        <a:t>Dependency</a:t>
                      </a:r>
                    </a:p>
                  </a:txBody>
                  <a:tcPr marL="3786" marR="3786" marT="1893" marB="1893" anchor="ctr"/>
                </a:tc>
                <a:tc>
                  <a:txBody>
                    <a:bodyPr/>
                    <a:lstStyle/>
                    <a:p>
                      <a:pPr algn="r" rtl="1" fontAlgn="base"/>
                      <a:r>
                        <a:rPr lang="he-IL" sz="1400" dirty="0">
                          <a:effectLst/>
                        </a:rPr>
                        <a:t>תלות</a:t>
                      </a:r>
                    </a:p>
                  </a:txBody>
                  <a:tcPr marL="3786" marR="3786" marT="1893" marB="1893" anchor="ctr"/>
                </a:tc>
                <a:tc>
                  <a:txBody>
                    <a:bodyPr/>
                    <a:lstStyle/>
                    <a:p>
                      <a:pPr algn="r" rtl="1" fontAlgn="base"/>
                      <a:r>
                        <a:rPr lang="he-IL" sz="1400" dirty="0">
                          <a:effectLst/>
                        </a:rPr>
                        <a:t>מייצג יחס חלש בו רכיב אחד תלוי ברכיב אחר. שינויים ברכיב התלות עשויים להשפיע על הרכיב התלוי.</a:t>
                      </a:r>
                    </a:p>
                  </a:txBody>
                  <a:tcPr marL="3786" marR="3786" marT="1893" marB="1893" anchor="ctr"/>
                </a:tc>
                <a:tc>
                  <a:txBody>
                    <a:bodyPr/>
                    <a:lstStyle/>
                    <a:p>
                      <a:pPr algn="r" rtl="1" fontAlgn="base"/>
                      <a:r>
                        <a:rPr lang="he-IL" sz="1400" dirty="0">
                          <a:effectLst/>
                        </a:rPr>
                        <a:t>לדוגמה: רכיב '</a:t>
                      </a:r>
                      <a:r>
                        <a:rPr lang="he-IL" sz="1400" dirty="0" err="1">
                          <a:effectLst/>
                        </a:rPr>
                        <a:t>לוגר</a:t>
                      </a:r>
                      <a:r>
                        <a:rPr lang="he-IL" sz="1400" dirty="0">
                          <a:effectLst/>
                        </a:rPr>
                        <a:t>' תלוי ברכיב 'טיפול בקבצים' כדי לכתוב נתוני לוג לקובץ.</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420687470"/>
                  </a:ext>
                </a:extLst>
              </a:tr>
              <a:tr h="739327">
                <a:tc>
                  <a:txBody>
                    <a:bodyPr/>
                    <a:lstStyle/>
                    <a:p>
                      <a:pPr algn="l" rtl="1" fontAlgn="base"/>
                      <a:r>
                        <a:rPr lang="en-US" sz="1400" dirty="0">
                          <a:effectLst/>
                        </a:rPr>
                        <a:t>Association</a:t>
                      </a:r>
                    </a:p>
                  </a:txBody>
                  <a:tcPr marL="3786" marR="3786" marT="1893" marB="1893" anchor="ctr"/>
                </a:tc>
                <a:tc>
                  <a:txBody>
                    <a:bodyPr/>
                    <a:lstStyle/>
                    <a:p>
                      <a:pPr algn="r" rtl="1" fontAlgn="base"/>
                      <a:r>
                        <a:rPr lang="he-IL" sz="1400" dirty="0">
                          <a:effectLst/>
                        </a:rPr>
                        <a:t>שיוך</a:t>
                      </a:r>
                    </a:p>
                  </a:txBody>
                  <a:tcPr marL="3786" marR="3786" marT="1893" marB="1893" anchor="ctr"/>
                </a:tc>
                <a:tc>
                  <a:txBody>
                    <a:bodyPr/>
                    <a:lstStyle/>
                    <a:p>
                      <a:pPr algn="r" rtl="1" fontAlgn="base"/>
                      <a:r>
                        <a:rPr lang="he-IL" sz="1400" dirty="0">
                          <a:effectLst/>
                        </a:rPr>
                        <a:t>מייצג יחס חזק בין שני רכיבים, המרמז על הקשר ביניהם ועל היכולת להיות להם השתתפות ישירה או עקיפה.</a:t>
                      </a:r>
                    </a:p>
                  </a:txBody>
                  <a:tcPr marL="3786" marR="3786" marT="1893" marB="1893" anchor="ctr"/>
                </a:tc>
                <a:tc>
                  <a:txBody>
                    <a:bodyPr/>
                    <a:lstStyle/>
                    <a:p>
                      <a:pPr algn="r" rtl="1" fontAlgn="base"/>
                      <a:r>
                        <a:rPr lang="he-IL" sz="1400" dirty="0">
                          <a:effectLst/>
                        </a:rPr>
                        <a:t>לדוגמה: רכיב 'תלמיד' מחובר לרכיב 'קורס', מרמז על כך שתלמידים רשומים בקורסים.</a:t>
                      </a:r>
                    </a:p>
                  </a:txBody>
                  <a:tcPr marL="3786" marR="3786" marT="1893" marB="1893" anchor="ctr"/>
                </a:tc>
                <a:tc>
                  <a:txBody>
                    <a:bodyPr/>
                    <a:lstStyle/>
                    <a:p>
                      <a:pPr algn="ctr" rtl="0" fontAlgn="base"/>
                      <a:r>
                        <a:rPr lang="he-IL" sz="1400" b="0" i="0" dirty="0">
                          <a:solidFill>
                            <a:schemeClr val="dk1"/>
                          </a:solidFill>
                          <a:effectLst/>
                          <a:latin typeface="+mn-lt"/>
                          <a:ea typeface="+mn-ea"/>
                          <a:cs typeface="+mn-cs"/>
                        </a:rPr>
                        <a:t>-----</a:t>
                      </a:r>
                      <a:endParaRPr lang="he-IL" sz="1400" dirty="0">
                        <a:effectLst/>
                      </a:endParaRPr>
                    </a:p>
                  </a:txBody>
                  <a:tcPr marL="3786" marR="3786" marT="1893" marB="1893" anchor="ctr"/>
                </a:tc>
                <a:extLst>
                  <a:ext uri="{0D108BD9-81ED-4DB2-BD59-A6C34878D82A}">
                    <a16:rowId xmlns:a16="http://schemas.microsoft.com/office/drawing/2014/main" val="2940431729"/>
                  </a:ext>
                </a:extLst>
              </a:tr>
              <a:tr h="739327">
                <a:tc>
                  <a:txBody>
                    <a:bodyPr/>
                    <a:lstStyle/>
                    <a:p>
                      <a:pPr algn="l" rtl="1" fontAlgn="base"/>
                      <a:r>
                        <a:rPr lang="en-US" sz="1400">
                          <a:effectLst/>
                        </a:rPr>
                        <a:t>Aggregation</a:t>
                      </a:r>
                    </a:p>
                  </a:txBody>
                  <a:tcPr marL="3786" marR="3786" marT="1893" marB="1893" anchor="ctr"/>
                </a:tc>
                <a:tc>
                  <a:txBody>
                    <a:bodyPr/>
                    <a:lstStyle/>
                    <a:p>
                      <a:pPr algn="r" rtl="1" fontAlgn="base"/>
                      <a:r>
                        <a:rPr lang="he-IL" sz="1400" dirty="0">
                          <a:effectLst/>
                        </a:rPr>
                        <a:t>צבירה</a:t>
                      </a:r>
                    </a:p>
                  </a:txBody>
                  <a:tcPr marL="3786" marR="3786" marT="1893" marB="1893" anchor="ctr"/>
                </a:tc>
                <a:tc>
                  <a:txBody>
                    <a:bodyPr/>
                    <a:lstStyle/>
                    <a:p>
                      <a:pPr algn="r" rtl="1" fontAlgn="base"/>
                      <a:r>
                        <a:rPr lang="he-IL" sz="1400" dirty="0">
                          <a:effectLst/>
                        </a:rPr>
                        <a:t>מייצג יחס 'כולו הוא חלק' שבו רכיב אחד הוא חלק מרכיב אחר, </a:t>
                      </a:r>
                      <a:r>
                        <a:rPr lang="he-IL" sz="1400" b="1" dirty="0">
                          <a:effectLst/>
                        </a:rPr>
                        <a:t>אך עשוי להתקיים גם בפני עצמו</a:t>
                      </a:r>
                      <a:r>
                        <a:rPr lang="he-IL" sz="1400" dirty="0">
                          <a:effectLst/>
                        </a:rPr>
                        <a:t>.</a:t>
                      </a:r>
                    </a:p>
                  </a:txBody>
                  <a:tcPr marL="3786" marR="3786" marT="1893" marB="1893" anchor="ctr"/>
                </a:tc>
                <a:tc>
                  <a:txBody>
                    <a:bodyPr/>
                    <a:lstStyle/>
                    <a:p>
                      <a:pPr algn="r" rtl="1" fontAlgn="base"/>
                      <a:r>
                        <a:rPr lang="he-IL" sz="1400" dirty="0">
                          <a:effectLst/>
                        </a:rPr>
                        <a:t>לדוגמה: רכיב 'רכב' מורכב מרכיבים 'גלגלים', מרמז על שגלגלים יכולים לשמש גם ברכבים אחרים.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2104081074"/>
                  </a:ext>
                </a:extLst>
              </a:tr>
              <a:tr h="1229314">
                <a:tc>
                  <a:txBody>
                    <a:bodyPr/>
                    <a:lstStyle/>
                    <a:p>
                      <a:pPr algn="l" rtl="1" fontAlgn="base"/>
                      <a:r>
                        <a:rPr lang="en-US" sz="1400">
                          <a:effectLst/>
                        </a:rPr>
                        <a:t>Composition</a:t>
                      </a:r>
                    </a:p>
                  </a:txBody>
                  <a:tcPr marL="3786" marR="3786" marT="1893" marB="1893" anchor="ctr"/>
                </a:tc>
                <a:tc>
                  <a:txBody>
                    <a:bodyPr/>
                    <a:lstStyle/>
                    <a:p>
                      <a:pPr algn="r" rtl="1" fontAlgn="base"/>
                      <a:r>
                        <a:rPr lang="he-IL" sz="1400" dirty="0">
                          <a:effectLst/>
                        </a:rPr>
                        <a:t>הרכבה</a:t>
                      </a:r>
                    </a:p>
                  </a:txBody>
                  <a:tcPr marL="3786" marR="3786" marT="1893" marB="1893" anchor="ctr"/>
                </a:tc>
                <a:tc>
                  <a:txBody>
                    <a:bodyPr/>
                    <a:lstStyle/>
                    <a:p>
                      <a:pPr algn="r" rtl="1" fontAlgn="base"/>
                      <a:r>
                        <a:rPr lang="he-IL" sz="1400" dirty="0">
                          <a:effectLst/>
                        </a:rPr>
                        <a:t>מייצג יחס חזק יותר בו רכיב החלק </a:t>
                      </a:r>
                      <a:r>
                        <a:rPr lang="he-IL" sz="1400" b="1" dirty="0">
                          <a:effectLst/>
                        </a:rPr>
                        <a:t>לא יכול להתקיים</a:t>
                      </a:r>
                      <a:r>
                        <a:rPr lang="he-IL" sz="1400" dirty="0">
                          <a:effectLst/>
                        </a:rPr>
                        <a:t> בלעדיו מבלי להיות חלק מהרכיב כולו.</a:t>
                      </a:r>
                    </a:p>
                  </a:txBody>
                  <a:tcPr marL="3786" marR="3786" marT="1893" marB="1893" anchor="ctr"/>
                </a:tc>
                <a:tc>
                  <a:txBody>
                    <a:bodyPr/>
                    <a:lstStyle/>
                    <a:p>
                      <a:pPr algn="r" rtl="1" fontAlgn="base"/>
                      <a:r>
                        <a:rPr lang="he-IL" sz="1400">
                          <a:effectLst/>
                        </a:rPr>
                        <a:t>לדוגמה: רכיב 'בית' מרכיב מחדש 'חדרים', וכאשר הבית נהרס, החדרים נהרסים גם הם.</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1964488507"/>
                  </a:ext>
                </a:extLst>
              </a:tr>
              <a:tr h="1229314">
                <a:tc>
                  <a:txBody>
                    <a:bodyPr/>
                    <a:lstStyle/>
                    <a:p>
                      <a:pPr algn="l" rtl="1" fontAlgn="base"/>
                      <a:r>
                        <a:rPr lang="en-US" sz="1400">
                          <a:effectLst/>
                        </a:rPr>
                        <a:t>Generalization/Inheritance</a:t>
                      </a:r>
                    </a:p>
                  </a:txBody>
                  <a:tcPr marL="3786" marR="3786" marT="1893" marB="1893" anchor="ctr"/>
                </a:tc>
                <a:tc>
                  <a:txBody>
                    <a:bodyPr/>
                    <a:lstStyle/>
                    <a:p>
                      <a:pPr algn="r" rtl="1" fontAlgn="base"/>
                      <a:r>
                        <a:rPr lang="he-IL" sz="1400" dirty="0">
                          <a:effectLst/>
                        </a:rPr>
                        <a:t>הורשה \ הכללה</a:t>
                      </a:r>
                    </a:p>
                  </a:txBody>
                  <a:tcPr marL="3786" marR="3786" marT="1893" marB="1893" anchor="ctr"/>
                </a:tc>
                <a:tc>
                  <a:txBody>
                    <a:bodyPr/>
                    <a:lstStyle/>
                    <a:p>
                      <a:pPr algn="r" rtl="1" fontAlgn="base"/>
                      <a:r>
                        <a:rPr lang="he-IL" sz="1400" dirty="0">
                          <a:effectLst/>
                        </a:rPr>
                        <a:t>מייצג יחס "הוא הוא" בו רכיב אחד (מחלקה מורשה או מחלקה מורשה) מורש מרכיב אחר (מחלקה בסיס או מחלקה יסודית), ויורש ממנו מאפיינים ופעולות.</a:t>
                      </a:r>
                    </a:p>
                  </a:txBody>
                  <a:tcPr marL="3786" marR="3786" marT="1893" marB="1893" anchor="ctr"/>
                </a:tc>
                <a:tc>
                  <a:txBody>
                    <a:bodyPr/>
                    <a:lstStyle/>
                    <a:p>
                      <a:pPr algn="r" rtl="1" fontAlgn="base"/>
                      <a:r>
                        <a:rPr lang="he-IL" sz="1400" dirty="0">
                          <a:effectLst/>
                        </a:rPr>
                        <a:t>לדוגמה: 'מלבן' הוא מחלקה מורשה ממחלקה 'צורה', והיא יורשת את המאפיינים והפעולות של המחלקה הבסיסית.</a:t>
                      </a:r>
                    </a:p>
                  </a:txBody>
                  <a:tcPr marL="3786" marR="3786" marT="1893" marB="1893" anchor="ctr"/>
                </a:tc>
                <a:tc>
                  <a:txBody>
                    <a:bodyPr/>
                    <a:lstStyle/>
                    <a:p>
                      <a:pPr algn="ctr" rtl="1" fontAlgn="base"/>
                      <a:endParaRPr lang="he-IL" sz="1400" dirty="0">
                        <a:effectLst/>
                      </a:endParaRPr>
                    </a:p>
                  </a:txBody>
                  <a:tcPr marL="3786" marR="3786" marT="1893" marB="1893" anchor="ctr"/>
                </a:tc>
                <a:extLst>
                  <a:ext uri="{0D108BD9-81ED-4DB2-BD59-A6C34878D82A}">
                    <a16:rowId xmlns:a16="http://schemas.microsoft.com/office/drawing/2014/main" val="2742180795"/>
                  </a:ext>
                </a:extLst>
              </a:tr>
              <a:tr h="739327">
                <a:tc>
                  <a:txBody>
                    <a:bodyPr/>
                    <a:lstStyle/>
                    <a:p>
                      <a:pPr algn="l" rtl="1" fontAlgn="base"/>
                      <a:r>
                        <a:rPr lang="en-US" sz="1400" dirty="0">
                          <a:effectLst/>
                        </a:rPr>
                        <a:t>Realization</a:t>
                      </a:r>
                    </a:p>
                  </a:txBody>
                  <a:tcPr marL="3786" marR="3786" marT="1893" marB="1893" anchor="ctr"/>
                </a:tc>
                <a:tc>
                  <a:txBody>
                    <a:bodyPr/>
                    <a:lstStyle/>
                    <a:p>
                      <a:pPr algn="r" rtl="1" fontAlgn="base"/>
                      <a:r>
                        <a:rPr lang="he-IL" sz="1400" dirty="0">
                          <a:effectLst/>
                        </a:rPr>
                        <a:t>מימוש</a:t>
                      </a:r>
                    </a:p>
                  </a:txBody>
                  <a:tcPr marL="3786" marR="3786" marT="1893" marB="1893" anchor="ctr"/>
                </a:tc>
                <a:tc>
                  <a:txBody>
                    <a:bodyPr/>
                    <a:lstStyle/>
                    <a:p>
                      <a:pPr algn="r" rtl="1" fontAlgn="base"/>
                      <a:r>
                        <a:rPr lang="he-IL" sz="1400" dirty="0">
                          <a:effectLst/>
                        </a:rPr>
                        <a:t>מציין שרכיב מממש ממשק מסוים.</a:t>
                      </a:r>
                    </a:p>
                  </a:txBody>
                  <a:tcPr marL="3786" marR="3786" marT="1893" marB="1893" anchor="ctr"/>
                </a:tc>
                <a:tc>
                  <a:txBody>
                    <a:bodyPr/>
                    <a:lstStyle/>
                    <a:p>
                      <a:pPr algn="r" rtl="1" fontAlgn="base"/>
                      <a:r>
                        <a:rPr lang="he-IL" sz="1400" dirty="0">
                          <a:effectLst/>
                        </a:rPr>
                        <a:t>לדוגמה: רכיב 'מעבד תשלומים' מממש את הממשק 'ממשק תשלומים', בו מוגדרות הפעולות שיש לממש.</a:t>
                      </a:r>
                    </a:p>
                  </a:txBody>
                  <a:tcPr marL="3786" marR="3786" marT="1893" marB="1893" anchor="ctr"/>
                </a:tc>
                <a:tc>
                  <a:txBody>
                    <a:bodyPr/>
                    <a:lstStyle/>
                    <a:p>
                      <a:pPr algn="ctr" rtl="0" fontAlgn="base"/>
                      <a:endParaRPr lang="he-IL" sz="1400" dirty="0">
                        <a:effectLst/>
                      </a:endParaRPr>
                    </a:p>
                  </a:txBody>
                  <a:tcPr marL="3786" marR="3786" marT="1893" marB="1893" anchor="ctr"/>
                </a:tc>
                <a:extLst>
                  <a:ext uri="{0D108BD9-81ED-4DB2-BD59-A6C34878D82A}">
                    <a16:rowId xmlns:a16="http://schemas.microsoft.com/office/drawing/2014/main" val="4144823122"/>
                  </a:ext>
                </a:extLst>
              </a:tr>
            </a:tbl>
          </a:graphicData>
        </a:graphic>
      </p:graphicFrame>
      <p:pic>
        <p:nvPicPr>
          <p:cNvPr id="12" name="תמונה 11" descr="תמונה שמכילה טקסט, גופן, לבן, צילום מסך&#10;&#10;התיאור נוצר באופן אוטומטי">
            <a:extLst>
              <a:ext uri="{FF2B5EF4-FFF2-40B4-BE49-F238E27FC236}">
                <a16:creationId xmlns:a16="http://schemas.microsoft.com/office/drawing/2014/main" id="{2A1F023C-014B-DF16-D10D-3C27FC7BD54B}"/>
              </a:ext>
            </a:extLst>
          </p:cNvPr>
          <p:cNvPicPr>
            <a:picLocks noChangeAspect="1"/>
          </p:cNvPicPr>
          <p:nvPr/>
        </p:nvPicPr>
        <p:blipFill>
          <a:blip r:embed="rId2"/>
          <a:stretch>
            <a:fillRect/>
          </a:stretch>
        </p:blipFill>
        <p:spPr>
          <a:xfrm>
            <a:off x="10066944" y="1175796"/>
            <a:ext cx="1066800" cy="561975"/>
          </a:xfrm>
          <a:prstGeom prst="rect">
            <a:avLst/>
          </a:prstGeom>
        </p:spPr>
      </p:pic>
      <p:pic>
        <p:nvPicPr>
          <p:cNvPr id="14" name="תמונה 13">
            <a:extLst>
              <a:ext uri="{FF2B5EF4-FFF2-40B4-BE49-F238E27FC236}">
                <a16:creationId xmlns:a16="http://schemas.microsoft.com/office/drawing/2014/main" id="{9B5594D1-FDF8-4F46-A21C-7DACB237C7CD}"/>
              </a:ext>
            </a:extLst>
          </p:cNvPr>
          <p:cNvPicPr>
            <a:picLocks noChangeAspect="1"/>
          </p:cNvPicPr>
          <p:nvPr/>
        </p:nvPicPr>
        <p:blipFill>
          <a:blip r:embed="rId3"/>
          <a:stretch>
            <a:fillRect/>
          </a:stretch>
        </p:blipFill>
        <p:spPr>
          <a:xfrm>
            <a:off x="10066944" y="2016358"/>
            <a:ext cx="1552575" cy="352425"/>
          </a:xfrm>
          <a:prstGeom prst="rect">
            <a:avLst/>
          </a:prstGeom>
        </p:spPr>
      </p:pic>
      <p:pic>
        <p:nvPicPr>
          <p:cNvPr id="3076" name="Picture 4" descr="Generalization">
            <a:extLst>
              <a:ext uri="{FF2B5EF4-FFF2-40B4-BE49-F238E27FC236}">
                <a16:creationId xmlns:a16="http://schemas.microsoft.com/office/drawing/2014/main" id="{C9F4BF29-ECFD-4F45-956E-C56D51ECD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6944" y="4935290"/>
            <a:ext cx="1690050" cy="57891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EE1D002B-E867-6BD8-7FE9-F4A4E8FD2DF7}"/>
              </a:ext>
            </a:extLst>
          </p:cNvPr>
          <p:cNvPicPr>
            <a:picLocks noChangeAspect="1"/>
          </p:cNvPicPr>
          <p:nvPr/>
        </p:nvPicPr>
        <p:blipFill>
          <a:blip r:embed="rId5"/>
          <a:stretch>
            <a:fillRect/>
          </a:stretch>
        </p:blipFill>
        <p:spPr>
          <a:xfrm>
            <a:off x="10066944" y="2749379"/>
            <a:ext cx="1713519" cy="352425"/>
          </a:xfrm>
          <a:prstGeom prst="rect">
            <a:avLst/>
          </a:prstGeom>
        </p:spPr>
      </p:pic>
      <p:pic>
        <p:nvPicPr>
          <p:cNvPr id="6" name="תמונה 5">
            <a:extLst>
              <a:ext uri="{FF2B5EF4-FFF2-40B4-BE49-F238E27FC236}">
                <a16:creationId xmlns:a16="http://schemas.microsoft.com/office/drawing/2014/main" id="{BFA898D6-B591-DA8F-BC43-923790A326C2}"/>
              </a:ext>
            </a:extLst>
          </p:cNvPr>
          <p:cNvPicPr>
            <a:picLocks noChangeAspect="1"/>
          </p:cNvPicPr>
          <p:nvPr/>
        </p:nvPicPr>
        <p:blipFill rotWithShape="1">
          <a:blip r:embed="rId6"/>
          <a:srcRect l="1" t="-5840" r="6913"/>
          <a:stretch/>
        </p:blipFill>
        <p:spPr>
          <a:xfrm>
            <a:off x="10066944" y="3697116"/>
            <a:ext cx="1721991" cy="352425"/>
          </a:xfrm>
          <a:prstGeom prst="rect">
            <a:avLst/>
          </a:prstGeom>
        </p:spPr>
      </p:pic>
      <p:pic>
        <p:nvPicPr>
          <p:cNvPr id="8" name="תמונה 7">
            <a:extLst>
              <a:ext uri="{FF2B5EF4-FFF2-40B4-BE49-F238E27FC236}">
                <a16:creationId xmlns:a16="http://schemas.microsoft.com/office/drawing/2014/main" id="{EE23BB2E-5D23-2358-1A1B-083FB2F9B3B1}"/>
              </a:ext>
            </a:extLst>
          </p:cNvPr>
          <p:cNvPicPr>
            <a:picLocks noChangeAspect="1"/>
          </p:cNvPicPr>
          <p:nvPr/>
        </p:nvPicPr>
        <p:blipFill>
          <a:blip r:embed="rId7"/>
          <a:stretch>
            <a:fillRect/>
          </a:stretch>
        </p:blipFill>
        <p:spPr>
          <a:xfrm>
            <a:off x="10066944" y="5908736"/>
            <a:ext cx="1553688" cy="267877"/>
          </a:xfrm>
          <a:prstGeom prst="rect">
            <a:avLst/>
          </a:prstGeom>
        </p:spPr>
      </p:pic>
    </p:spTree>
    <p:extLst>
      <p:ext uri="{BB962C8B-B14F-4D97-AF65-F5344CB8AC3E}">
        <p14:creationId xmlns:p14="http://schemas.microsoft.com/office/powerpoint/2010/main" val="110592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929640" y="2418080"/>
            <a:ext cx="8380820" cy="1446550"/>
          </a:xfrm>
          <a:prstGeom prst="rect">
            <a:avLst/>
          </a:prstGeom>
          <a:noFill/>
        </p:spPr>
        <p:txBody>
          <a:bodyPr wrap="none" lIns="91440" tIns="45720" rIns="91440" bIns="45720">
            <a:spAutoFit/>
          </a:bodyPr>
          <a:lstStyle/>
          <a:p>
            <a:pPr algn="l" rtl="0"/>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Objects &amp; Classes</a:t>
            </a:r>
          </a:p>
        </p:txBody>
      </p:sp>
    </p:spTree>
    <p:extLst>
      <p:ext uri="{BB962C8B-B14F-4D97-AF65-F5344CB8AC3E}">
        <p14:creationId xmlns:p14="http://schemas.microsoft.com/office/powerpoint/2010/main" val="1436853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 class?">
            <a:extLst>
              <a:ext uri="{FF2B5EF4-FFF2-40B4-BE49-F238E27FC236}">
                <a16:creationId xmlns:a16="http://schemas.microsoft.com/office/drawing/2014/main" id="{E149D9C9-19EA-D946-F960-F44F79260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853440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37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2"/>
            <a:ext cx="12192000" cy="685495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1"/>
            <a:ext cx="12268200" cy="70103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4382"/>
            <a:ext cx="12197080" cy="6833870"/>
            <a:chOff x="0" y="24382"/>
            <a:chExt cx="12197080" cy="6833870"/>
          </a:xfrm>
        </p:grpSpPr>
        <p:pic>
          <p:nvPicPr>
            <p:cNvPr id="3" name="object 3"/>
            <p:cNvPicPr/>
            <p:nvPr/>
          </p:nvPicPr>
          <p:blipFill>
            <a:blip r:embed="rId2" cstate="print"/>
            <a:stretch>
              <a:fillRect/>
            </a:stretch>
          </p:blipFill>
          <p:spPr>
            <a:xfrm>
              <a:off x="0" y="24382"/>
              <a:ext cx="12192000" cy="6809230"/>
            </a:xfrm>
            <a:prstGeom prst="rect">
              <a:avLst/>
            </a:prstGeom>
          </p:spPr>
        </p:pic>
        <p:sp>
          <p:nvSpPr>
            <p:cNvPr id="4" name="object 4"/>
            <p:cNvSpPr/>
            <p:nvPr/>
          </p:nvSpPr>
          <p:spPr>
            <a:xfrm>
              <a:off x="6448044" y="149352"/>
              <a:ext cx="5744210" cy="1515110"/>
            </a:xfrm>
            <a:custGeom>
              <a:avLst/>
              <a:gdLst/>
              <a:ahLst/>
              <a:cxnLst/>
              <a:rect l="l" t="t" r="r" b="b"/>
              <a:pathLst>
                <a:path w="5744209" h="1515110">
                  <a:moveTo>
                    <a:pt x="4819904" y="0"/>
                  </a:moveTo>
                  <a:lnTo>
                    <a:pt x="924051" y="0"/>
                  </a:lnTo>
                  <a:lnTo>
                    <a:pt x="871621" y="1198"/>
                  </a:lnTo>
                  <a:lnTo>
                    <a:pt x="819956" y="4753"/>
                  </a:lnTo>
                  <a:lnTo>
                    <a:pt x="769137" y="10598"/>
                  </a:lnTo>
                  <a:lnTo>
                    <a:pt x="719240" y="18671"/>
                  </a:lnTo>
                  <a:lnTo>
                    <a:pt x="670344" y="28908"/>
                  </a:lnTo>
                  <a:lnTo>
                    <a:pt x="622527" y="41244"/>
                  </a:lnTo>
                  <a:lnTo>
                    <a:pt x="575867" y="55615"/>
                  </a:lnTo>
                  <a:lnTo>
                    <a:pt x="530441" y="71959"/>
                  </a:lnTo>
                  <a:lnTo>
                    <a:pt x="486329" y="90210"/>
                  </a:lnTo>
                  <a:lnTo>
                    <a:pt x="443608" y="110305"/>
                  </a:lnTo>
                  <a:lnTo>
                    <a:pt x="402355" y="132180"/>
                  </a:lnTo>
                  <a:lnTo>
                    <a:pt x="362650" y="155771"/>
                  </a:lnTo>
                  <a:lnTo>
                    <a:pt x="324570" y="181014"/>
                  </a:lnTo>
                  <a:lnTo>
                    <a:pt x="288194" y="207846"/>
                  </a:lnTo>
                  <a:lnTo>
                    <a:pt x="253598" y="236201"/>
                  </a:lnTo>
                  <a:lnTo>
                    <a:pt x="220862" y="266017"/>
                  </a:lnTo>
                  <a:lnTo>
                    <a:pt x="190063" y="297229"/>
                  </a:lnTo>
                  <a:lnTo>
                    <a:pt x="161280" y="329774"/>
                  </a:lnTo>
                  <a:lnTo>
                    <a:pt x="134590" y="363587"/>
                  </a:lnTo>
                  <a:lnTo>
                    <a:pt x="110071" y="398605"/>
                  </a:lnTo>
                  <a:lnTo>
                    <a:pt x="87802" y="434764"/>
                  </a:lnTo>
                  <a:lnTo>
                    <a:pt x="67861" y="471999"/>
                  </a:lnTo>
                  <a:lnTo>
                    <a:pt x="50325" y="510248"/>
                  </a:lnTo>
                  <a:lnTo>
                    <a:pt x="35273" y="549445"/>
                  </a:lnTo>
                  <a:lnTo>
                    <a:pt x="22783" y="589527"/>
                  </a:lnTo>
                  <a:lnTo>
                    <a:pt x="12932" y="630430"/>
                  </a:lnTo>
                  <a:lnTo>
                    <a:pt x="5799" y="672091"/>
                  </a:lnTo>
                  <a:lnTo>
                    <a:pt x="1462" y="714445"/>
                  </a:lnTo>
                  <a:lnTo>
                    <a:pt x="0" y="757427"/>
                  </a:lnTo>
                  <a:lnTo>
                    <a:pt x="1462" y="800410"/>
                  </a:lnTo>
                  <a:lnTo>
                    <a:pt x="5799" y="842764"/>
                  </a:lnTo>
                  <a:lnTo>
                    <a:pt x="12932" y="884425"/>
                  </a:lnTo>
                  <a:lnTo>
                    <a:pt x="22783" y="925328"/>
                  </a:lnTo>
                  <a:lnTo>
                    <a:pt x="35273" y="965410"/>
                  </a:lnTo>
                  <a:lnTo>
                    <a:pt x="50325" y="1004607"/>
                  </a:lnTo>
                  <a:lnTo>
                    <a:pt x="67861" y="1042856"/>
                  </a:lnTo>
                  <a:lnTo>
                    <a:pt x="87802" y="1080091"/>
                  </a:lnTo>
                  <a:lnTo>
                    <a:pt x="110071" y="1116250"/>
                  </a:lnTo>
                  <a:lnTo>
                    <a:pt x="134590" y="1151268"/>
                  </a:lnTo>
                  <a:lnTo>
                    <a:pt x="161280" y="1185081"/>
                  </a:lnTo>
                  <a:lnTo>
                    <a:pt x="190063" y="1217626"/>
                  </a:lnTo>
                  <a:lnTo>
                    <a:pt x="220862" y="1248838"/>
                  </a:lnTo>
                  <a:lnTo>
                    <a:pt x="253598" y="1278654"/>
                  </a:lnTo>
                  <a:lnTo>
                    <a:pt x="288194" y="1307009"/>
                  </a:lnTo>
                  <a:lnTo>
                    <a:pt x="324570" y="1333841"/>
                  </a:lnTo>
                  <a:lnTo>
                    <a:pt x="362650" y="1359084"/>
                  </a:lnTo>
                  <a:lnTo>
                    <a:pt x="402355" y="1382675"/>
                  </a:lnTo>
                  <a:lnTo>
                    <a:pt x="443608" y="1404550"/>
                  </a:lnTo>
                  <a:lnTo>
                    <a:pt x="486329" y="1424645"/>
                  </a:lnTo>
                  <a:lnTo>
                    <a:pt x="530441" y="1442896"/>
                  </a:lnTo>
                  <a:lnTo>
                    <a:pt x="575867" y="1459240"/>
                  </a:lnTo>
                  <a:lnTo>
                    <a:pt x="622527" y="1473611"/>
                  </a:lnTo>
                  <a:lnTo>
                    <a:pt x="670344" y="1485947"/>
                  </a:lnTo>
                  <a:lnTo>
                    <a:pt x="719240" y="1496184"/>
                  </a:lnTo>
                  <a:lnTo>
                    <a:pt x="769137" y="1504257"/>
                  </a:lnTo>
                  <a:lnTo>
                    <a:pt x="819956" y="1510102"/>
                  </a:lnTo>
                  <a:lnTo>
                    <a:pt x="871621" y="1513657"/>
                  </a:lnTo>
                  <a:lnTo>
                    <a:pt x="924051" y="1514856"/>
                  </a:lnTo>
                  <a:lnTo>
                    <a:pt x="4819904" y="1514856"/>
                  </a:lnTo>
                  <a:lnTo>
                    <a:pt x="4872334" y="1513657"/>
                  </a:lnTo>
                  <a:lnTo>
                    <a:pt x="4923999" y="1510102"/>
                  </a:lnTo>
                  <a:lnTo>
                    <a:pt x="4974818" y="1504257"/>
                  </a:lnTo>
                  <a:lnTo>
                    <a:pt x="5024715" y="1496184"/>
                  </a:lnTo>
                  <a:lnTo>
                    <a:pt x="5073611" y="1485947"/>
                  </a:lnTo>
                  <a:lnTo>
                    <a:pt x="5121428" y="1473611"/>
                  </a:lnTo>
                  <a:lnTo>
                    <a:pt x="5168088" y="1459240"/>
                  </a:lnTo>
                  <a:lnTo>
                    <a:pt x="5213514" y="1442896"/>
                  </a:lnTo>
                  <a:lnTo>
                    <a:pt x="5257626" y="1424645"/>
                  </a:lnTo>
                  <a:lnTo>
                    <a:pt x="5300347" y="1404550"/>
                  </a:lnTo>
                  <a:lnTo>
                    <a:pt x="5341600" y="1382675"/>
                  </a:lnTo>
                  <a:lnTo>
                    <a:pt x="5381305" y="1359084"/>
                  </a:lnTo>
                  <a:lnTo>
                    <a:pt x="5419385" y="1333841"/>
                  </a:lnTo>
                  <a:lnTo>
                    <a:pt x="5455761" y="1307009"/>
                  </a:lnTo>
                  <a:lnTo>
                    <a:pt x="5490357" y="1278654"/>
                  </a:lnTo>
                  <a:lnTo>
                    <a:pt x="5523093" y="1248838"/>
                  </a:lnTo>
                  <a:lnTo>
                    <a:pt x="5553892" y="1217626"/>
                  </a:lnTo>
                  <a:lnTo>
                    <a:pt x="5582675" y="1185081"/>
                  </a:lnTo>
                  <a:lnTo>
                    <a:pt x="5609365" y="1151268"/>
                  </a:lnTo>
                  <a:lnTo>
                    <a:pt x="5633884" y="1116250"/>
                  </a:lnTo>
                  <a:lnTo>
                    <a:pt x="5656153" y="1080091"/>
                  </a:lnTo>
                  <a:lnTo>
                    <a:pt x="5676094" y="1042856"/>
                  </a:lnTo>
                  <a:lnTo>
                    <a:pt x="5693630" y="1004607"/>
                  </a:lnTo>
                  <a:lnTo>
                    <a:pt x="5708682" y="965410"/>
                  </a:lnTo>
                  <a:lnTo>
                    <a:pt x="5721172" y="925328"/>
                  </a:lnTo>
                  <a:lnTo>
                    <a:pt x="5731023" y="884425"/>
                  </a:lnTo>
                  <a:lnTo>
                    <a:pt x="5738156" y="842764"/>
                  </a:lnTo>
                  <a:lnTo>
                    <a:pt x="5742493" y="800410"/>
                  </a:lnTo>
                  <a:lnTo>
                    <a:pt x="5743956" y="757427"/>
                  </a:lnTo>
                  <a:lnTo>
                    <a:pt x="5742493" y="714445"/>
                  </a:lnTo>
                  <a:lnTo>
                    <a:pt x="5738156" y="672091"/>
                  </a:lnTo>
                  <a:lnTo>
                    <a:pt x="5731023" y="630430"/>
                  </a:lnTo>
                  <a:lnTo>
                    <a:pt x="5721172" y="589527"/>
                  </a:lnTo>
                  <a:lnTo>
                    <a:pt x="5708682" y="549445"/>
                  </a:lnTo>
                  <a:lnTo>
                    <a:pt x="5693630" y="510248"/>
                  </a:lnTo>
                  <a:lnTo>
                    <a:pt x="5676094" y="471999"/>
                  </a:lnTo>
                  <a:lnTo>
                    <a:pt x="5656153" y="434764"/>
                  </a:lnTo>
                  <a:lnTo>
                    <a:pt x="5633884" y="398605"/>
                  </a:lnTo>
                  <a:lnTo>
                    <a:pt x="5609365" y="363587"/>
                  </a:lnTo>
                  <a:lnTo>
                    <a:pt x="5582675" y="329774"/>
                  </a:lnTo>
                  <a:lnTo>
                    <a:pt x="5553892" y="297229"/>
                  </a:lnTo>
                  <a:lnTo>
                    <a:pt x="5523093" y="266017"/>
                  </a:lnTo>
                  <a:lnTo>
                    <a:pt x="5490357" y="236201"/>
                  </a:lnTo>
                  <a:lnTo>
                    <a:pt x="5455761" y="207846"/>
                  </a:lnTo>
                  <a:lnTo>
                    <a:pt x="5419385" y="181014"/>
                  </a:lnTo>
                  <a:lnTo>
                    <a:pt x="5381305" y="155771"/>
                  </a:lnTo>
                  <a:lnTo>
                    <a:pt x="5341600" y="132180"/>
                  </a:lnTo>
                  <a:lnTo>
                    <a:pt x="5300347" y="110305"/>
                  </a:lnTo>
                  <a:lnTo>
                    <a:pt x="5257626" y="90210"/>
                  </a:lnTo>
                  <a:lnTo>
                    <a:pt x="5213514" y="71959"/>
                  </a:lnTo>
                  <a:lnTo>
                    <a:pt x="5168088" y="55615"/>
                  </a:lnTo>
                  <a:lnTo>
                    <a:pt x="5121428" y="41244"/>
                  </a:lnTo>
                  <a:lnTo>
                    <a:pt x="5073611" y="28908"/>
                  </a:lnTo>
                  <a:lnTo>
                    <a:pt x="5024715" y="18671"/>
                  </a:lnTo>
                  <a:lnTo>
                    <a:pt x="4974818" y="10598"/>
                  </a:lnTo>
                  <a:lnTo>
                    <a:pt x="4923999" y="4753"/>
                  </a:lnTo>
                  <a:lnTo>
                    <a:pt x="4872334" y="1198"/>
                  </a:lnTo>
                  <a:lnTo>
                    <a:pt x="4819904" y="0"/>
                  </a:lnTo>
                  <a:close/>
                </a:path>
              </a:pathLst>
            </a:custGeom>
            <a:solidFill>
              <a:srgbClr val="8B63F3"/>
            </a:solidFill>
          </p:spPr>
          <p:txBody>
            <a:bodyPr wrap="square" lIns="0" tIns="0" rIns="0" bIns="0" rtlCol="0"/>
            <a:lstStyle/>
            <a:p>
              <a:endParaRPr dirty="0"/>
            </a:p>
          </p:txBody>
        </p:sp>
        <p:sp>
          <p:nvSpPr>
            <p:cNvPr id="5" name="object 5"/>
            <p:cNvSpPr/>
            <p:nvPr/>
          </p:nvSpPr>
          <p:spPr>
            <a:xfrm>
              <a:off x="6448044" y="149352"/>
              <a:ext cx="5744210" cy="1515110"/>
            </a:xfrm>
            <a:custGeom>
              <a:avLst/>
              <a:gdLst/>
              <a:ahLst/>
              <a:cxnLst/>
              <a:rect l="l" t="t" r="r" b="b"/>
              <a:pathLst>
                <a:path w="5744209" h="1515110">
                  <a:moveTo>
                    <a:pt x="924051" y="0"/>
                  </a:moveTo>
                  <a:lnTo>
                    <a:pt x="4819904" y="0"/>
                  </a:lnTo>
                  <a:lnTo>
                    <a:pt x="4872334" y="1198"/>
                  </a:lnTo>
                  <a:lnTo>
                    <a:pt x="4923999" y="4753"/>
                  </a:lnTo>
                  <a:lnTo>
                    <a:pt x="4974818" y="10598"/>
                  </a:lnTo>
                  <a:lnTo>
                    <a:pt x="5024715" y="18671"/>
                  </a:lnTo>
                  <a:lnTo>
                    <a:pt x="5073611" y="28908"/>
                  </a:lnTo>
                  <a:lnTo>
                    <a:pt x="5121428" y="41244"/>
                  </a:lnTo>
                  <a:lnTo>
                    <a:pt x="5168088" y="55615"/>
                  </a:lnTo>
                  <a:lnTo>
                    <a:pt x="5213514" y="71959"/>
                  </a:lnTo>
                  <a:lnTo>
                    <a:pt x="5257626" y="90210"/>
                  </a:lnTo>
                  <a:lnTo>
                    <a:pt x="5300347" y="110305"/>
                  </a:lnTo>
                  <a:lnTo>
                    <a:pt x="5341600" y="132180"/>
                  </a:lnTo>
                  <a:lnTo>
                    <a:pt x="5381305" y="155771"/>
                  </a:lnTo>
                  <a:lnTo>
                    <a:pt x="5419385" y="181014"/>
                  </a:lnTo>
                  <a:lnTo>
                    <a:pt x="5455761" y="207846"/>
                  </a:lnTo>
                  <a:lnTo>
                    <a:pt x="5490357" y="236201"/>
                  </a:lnTo>
                  <a:lnTo>
                    <a:pt x="5523093" y="266017"/>
                  </a:lnTo>
                  <a:lnTo>
                    <a:pt x="5553892" y="297229"/>
                  </a:lnTo>
                  <a:lnTo>
                    <a:pt x="5582675" y="329774"/>
                  </a:lnTo>
                  <a:lnTo>
                    <a:pt x="5609365" y="363587"/>
                  </a:lnTo>
                  <a:lnTo>
                    <a:pt x="5633884" y="398605"/>
                  </a:lnTo>
                  <a:lnTo>
                    <a:pt x="5656153" y="434764"/>
                  </a:lnTo>
                  <a:lnTo>
                    <a:pt x="5676094" y="471999"/>
                  </a:lnTo>
                  <a:lnTo>
                    <a:pt x="5693630" y="510248"/>
                  </a:lnTo>
                  <a:lnTo>
                    <a:pt x="5708682" y="549445"/>
                  </a:lnTo>
                  <a:lnTo>
                    <a:pt x="5721172" y="589527"/>
                  </a:lnTo>
                  <a:lnTo>
                    <a:pt x="5731023" y="630430"/>
                  </a:lnTo>
                  <a:lnTo>
                    <a:pt x="5738156" y="672091"/>
                  </a:lnTo>
                  <a:lnTo>
                    <a:pt x="5742493" y="714445"/>
                  </a:lnTo>
                  <a:lnTo>
                    <a:pt x="5743956" y="757427"/>
                  </a:lnTo>
                  <a:lnTo>
                    <a:pt x="5742493" y="800410"/>
                  </a:lnTo>
                  <a:lnTo>
                    <a:pt x="5738156" y="842764"/>
                  </a:lnTo>
                  <a:lnTo>
                    <a:pt x="5731023" y="884425"/>
                  </a:lnTo>
                  <a:lnTo>
                    <a:pt x="5721172" y="925328"/>
                  </a:lnTo>
                  <a:lnTo>
                    <a:pt x="5708682" y="965410"/>
                  </a:lnTo>
                  <a:lnTo>
                    <a:pt x="5693630" y="1004607"/>
                  </a:lnTo>
                  <a:lnTo>
                    <a:pt x="5676094" y="1042856"/>
                  </a:lnTo>
                  <a:lnTo>
                    <a:pt x="5656153" y="1080091"/>
                  </a:lnTo>
                  <a:lnTo>
                    <a:pt x="5633884" y="1116250"/>
                  </a:lnTo>
                  <a:lnTo>
                    <a:pt x="5609365" y="1151268"/>
                  </a:lnTo>
                  <a:lnTo>
                    <a:pt x="5582675" y="1185081"/>
                  </a:lnTo>
                  <a:lnTo>
                    <a:pt x="5553892" y="1217626"/>
                  </a:lnTo>
                  <a:lnTo>
                    <a:pt x="5523093" y="1248838"/>
                  </a:lnTo>
                  <a:lnTo>
                    <a:pt x="5490357" y="1278654"/>
                  </a:lnTo>
                  <a:lnTo>
                    <a:pt x="5455761" y="1307009"/>
                  </a:lnTo>
                  <a:lnTo>
                    <a:pt x="5419385" y="1333841"/>
                  </a:lnTo>
                  <a:lnTo>
                    <a:pt x="5381305" y="1359084"/>
                  </a:lnTo>
                  <a:lnTo>
                    <a:pt x="5341600" y="1382675"/>
                  </a:lnTo>
                  <a:lnTo>
                    <a:pt x="5300347" y="1404550"/>
                  </a:lnTo>
                  <a:lnTo>
                    <a:pt x="5257626" y="1424645"/>
                  </a:lnTo>
                  <a:lnTo>
                    <a:pt x="5213514" y="1442896"/>
                  </a:lnTo>
                  <a:lnTo>
                    <a:pt x="5168088" y="1459240"/>
                  </a:lnTo>
                  <a:lnTo>
                    <a:pt x="5121428" y="1473611"/>
                  </a:lnTo>
                  <a:lnTo>
                    <a:pt x="5073611" y="1485947"/>
                  </a:lnTo>
                  <a:lnTo>
                    <a:pt x="5024715" y="1496184"/>
                  </a:lnTo>
                  <a:lnTo>
                    <a:pt x="4974818" y="1504257"/>
                  </a:lnTo>
                  <a:lnTo>
                    <a:pt x="4923999" y="1510102"/>
                  </a:lnTo>
                  <a:lnTo>
                    <a:pt x="4872334" y="1513657"/>
                  </a:lnTo>
                  <a:lnTo>
                    <a:pt x="4819904" y="1514856"/>
                  </a:lnTo>
                  <a:lnTo>
                    <a:pt x="924051" y="1514856"/>
                  </a:lnTo>
                  <a:lnTo>
                    <a:pt x="871621" y="1513657"/>
                  </a:lnTo>
                  <a:lnTo>
                    <a:pt x="819956" y="1510102"/>
                  </a:lnTo>
                  <a:lnTo>
                    <a:pt x="769137" y="1504257"/>
                  </a:lnTo>
                  <a:lnTo>
                    <a:pt x="719240" y="1496184"/>
                  </a:lnTo>
                  <a:lnTo>
                    <a:pt x="670344" y="1485947"/>
                  </a:lnTo>
                  <a:lnTo>
                    <a:pt x="622527" y="1473611"/>
                  </a:lnTo>
                  <a:lnTo>
                    <a:pt x="575867" y="1459240"/>
                  </a:lnTo>
                  <a:lnTo>
                    <a:pt x="530441" y="1442896"/>
                  </a:lnTo>
                  <a:lnTo>
                    <a:pt x="486329" y="1424645"/>
                  </a:lnTo>
                  <a:lnTo>
                    <a:pt x="443608" y="1404550"/>
                  </a:lnTo>
                  <a:lnTo>
                    <a:pt x="402355" y="1382675"/>
                  </a:lnTo>
                  <a:lnTo>
                    <a:pt x="362650" y="1359084"/>
                  </a:lnTo>
                  <a:lnTo>
                    <a:pt x="324570" y="1333841"/>
                  </a:lnTo>
                  <a:lnTo>
                    <a:pt x="288194" y="1307009"/>
                  </a:lnTo>
                  <a:lnTo>
                    <a:pt x="253598" y="1278654"/>
                  </a:lnTo>
                  <a:lnTo>
                    <a:pt x="220862" y="1248838"/>
                  </a:lnTo>
                  <a:lnTo>
                    <a:pt x="190063" y="1217626"/>
                  </a:lnTo>
                  <a:lnTo>
                    <a:pt x="161280" y="1185081"/>
                  </a:lnTo>
                  <a:lnTo>
                    <a:pt x="134590" y="1151268"/>
                  </a:lnTo>
                  <a:lnTo>
                    <a:pt x="110071" y="1116250"/>
                  </a:lnTo>
                  <a:lnTo>
                    <a:pt x="87802" y="1080091"/>
                  </a:lnTo>
                  <a:lnTo>
                    <a:pt x="67861" y="1042856"/>
                  </a:lnTo>
                  <a:lnTo>
                    <a:pt x="50325" y="1004607"/>
                  </a:lnTo>
                  <a:lnTo>
                    <a:pt x="35273" y="965410"/>
                  </a:lnTo>
                  <a:lnTo>
                    <a:pt x="22783" y="925328"/>
                  </a:lnTo>
                  <a:lnTo>
                    <a:pt x="12932" y="884425"/>
                  </a:lnTo>
                  <a:lnTo>
                    <a:pt x="5799" y="842764"/>
                  </a:lnTo>
                  <a:lnTo>
                    <a:pt x="1462" y="800410"/>
                  </a:lnTo>
                  <a:lnTo>
                    <a:pt x="0" y="757427"/>
                  </a:lnTo>
                  <a:lnTo>
                    <a:pt x="1462" y="714445"/>
                  </a:lnTo>
                  <a:lnTo>
                    <a:pt x="5799" y="672091"/>
                  </a:lnTo>
                  <a:lnTo>
                    <a:pt x="12932" y="630430"/>
                  </a:lnTo>
                  <a:lnTo>
                    <a:pt x="22783" y="589527"/>
                  </a:lnTo>
                  <a:lnTo>
                    <a:pt x="35273" y="549445"/>
                  </a:lnTo>
                  <a:lnTo>
                    <a:pt x="50325" y="510248"/>
                  </a:lnTo>
                  <a:lnTo>
                    <a:pt x="67861" y="471999"/>
                  </a:lnTo>
                  <a:lnTo>
                    <a:pt x="87802" y="434764"/>
                  </a:lnTo>
                  <a:lnTo>
                    <a:pt x="110071" y="398605"/>
                  </a:lnTo>
                  <a:lnTo>
                    <a:pt x="134590" y="363587"/>
                  </a:lnTo>
                  <a:lnTo>
                    <a:pt x="161280" y="329774"/>
                  </a:lnTo>
                  <a:lnTo>
                    <a:pt x="190063" y="297229"/>
                  </a:lnTo>
                  <a:lnTo>
                    <a:pt x="220862" y="266017"/>
                  </a:lnTo>
                  <a:lnTo>
                    <a:pt x="253598" y="236201"/>
                  </a:lnTo>
                  <a:lnTo>
                    <a:pt x="288194" y="207846"/>
                  </a:lnTo>
                  <a:lnTo>
                    <a:pt x="324570" y="181014"/>
                  </a:lnTo>
                  <a:lnTo>
                    <a:pt x="362650" y="155771"/>
                  </a:lnTo>
                  <a:lnTo>
                    <a:pt x="402355" y="132180"/>
                  </a:lnTo>
                  <a:lnTo>
                    <a:pt x="443608" y="110305"/>
                  </a:lnTo>
                  <a:lnTo>
                    <a:pt x="486329" y="90210"/>
                  </a:lnTo>
                  <a:lnTo>
                    <a:pt x="530441" y="71959"/>
                  </a:lnTo>
                  <a:lnTo>
                    <a:pt x="575867" y="55615"/>
                  </a:lnTo>
                  <a:lnTo>
                    <a:pt x="622527" y="41244"/>
                  </a:lnTo>
                  <a:lnTo>
                    <a:pt x="670344" y="28908"/>
                  </a:lnTo>
                  <a:lnTo>
                    <a:pt x="719240" y="18671"/>
                  </a:lnTo>
                  <a:lnTo>
                    <a:pt x="769137" y="10598"/>
                  </a:lnTo>
                  <a:lnTo>
                    <a:pt x="819956" y="4753"/>
                  </a:lnTo>
                  <a:lnTo>
                    <a:pt x="871621" y="1198"/>
                  </a:lnTo>
                  <a:lnTo>
                    <a:pt x="924051" y="0"/>
                  </a:lnTo>
                  <a:close/>
                </a:path>
              </a:pathLst>
            </a:custGeom>
            <a:ln w="9525">
              <a:solidFill>
                <a:srgbClr val="8B63F3"/>
              </a:solidFill>
            </a:ln>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434340" y="0"/>
              <a:ext cx="11221212" cy="6857997"/>
            </a:xfrm>
            <a:prstGeom prst="rect">
              <a:avLst/>
            </a:prstGeom>
          </p:spPr>
        </p:pic>
        <p:sp>
          <p:nvSpPr>
            <p:cNvPr id="5" name="object 5"/>
            <p:cNvSpPr/>
            <p:nvPr/>
          </p:nvSpPr>
          <p:spPr>
            <a:xfrm>
              <a:off x="588263" y="1287780"/>
              <a:ext cx="6306820" cy="1550035"/>
            </a:xfrm>
            <a:custGeom>
              <a:avLst/>
              <a:gdLst/>
              <a:ahLst/>
              <a:cxnLst/>
              <a:rect l="l" t="t" r="r" b="b"/>
              <a:pathLst>
                <a:path w="6306820" h="1550035">
                  <a:moveTo>
                    <a:pt x="6047994" y="0"/>
                  </a:moveTo>
                  <a:lnTo>
                    <a:pt x="258317" y="0"/>
                  </a:lnTo>
                  <a:lnTo>
                    <a:pt x="211886" y="4163"/>
                  </a:lnTo>
                  <a:lnTo>
                    <a:pt x="168184" y="16166"/>
                  </a:lnTo>
                  <a:lnTo>
                    <a:pt x="127942" y="35277"/>
                  </a:lnTo>
                  <a:lnTo>
                    <a:pt x="91889" y="60767"/>
                  </a:lnTo>
                  <a:lnTo>
                    <a:pt x="60755" y="91905"/>
                  </a:lnTo>
                  <a:lnTo>
                    <a:pt x="35269" y="127959"/>
                  </a:lnTo>
                  <a:lnTo>
                    <a:pt x="16161" y="168200"/>
                  </a:lnTo>
                  <a:lnTo>
                    <a:pt x="4162" y="211896"/>
                  </a:lnTo>
                  <a:lnTo>
                    <a:pt x="0" y="258318"/>
                  </a:lnTo>
                  <a:lnTo>
                    <a:pt x="0" y="1291590"/>
                  </a:lnTo>
                  <a:lnTo>
                    <a:pt x="4162" y="1338011"/>
                  </a:lnTo>
                  <a:lnTo>
                    <a:pt x="16161" y="1381707"/>
                  </a:lnTo>
                  <a:lnTo>
                    <a:pt x="35269" y="1421948"/>
                  </a:lnTo>
                  <a:lnTo>
                    <a:pt x="60755" y="1458002"/>
                  </a:lnTo>
                  <a:lnTo>
                    <a:pt x="91889" y="1489140"/>
                  </a:lnTo>
                  <a:lnTo>
                    <a:pt x="127942" y="1514630"/>
                  </a:lnTo>
                  <a:lnTo>
                    <a:pt x="168184" y="1533741"/>
                  </a:lnTo>
                  <a:lnTo>
                    <a:pt x="211886" y="1545744"/>
                  </a:lnTo>
                  <a:lnTo>
                    <a:pt x="258317" y="1549908"/>
                  </a:lnTo>
                  <a:lnTo>
                    <a:pt x="6047994" y="1549908"/>
                  </a:lnTo>
                  <a:lnTo>
                    <a:pt x="6094415" y="1545744"/>
                  </a:lnTo>
                  <a:lnTo>
                    <a:pt x="6138111" y="1533741"/>
                  </a:lnTo>
                  <a:lnTo>
                    <a:pt x="6178352" y="1514630"/>
                  </a:lnTo>
                  <a:lnTo>
                    <a:pt x="6214406" y="1489140"/>
                  </a:lnTo>
                  <a:lnTo>
                    <a:pt x="6245544" y="1458002"/>
                  </a:lnTo>
                  <a:lnTo>
                    <a:pt x="6271034" y="1421948"/>
                  </a:lnTo>
                  <a:lnTo>
                    <a:pt x="6290145" y="1381707"/>
                  </a:lnTo>
                  <a:lnTo>
                    <a:pt x="6302148" y="1338011"/>
                  </a:lnTo>
                  <a:lnTo>
                    <a:pt x="6306312" y="1291590"/>
                  </a:lnTo>
                  <a:lnTo>
                    <a:pt x="6306312" y="258318"/>
                  </a:lnTo>
                  <a:lnTo>
                    <a:pt x="6302148" y="211896"/>
                  </a:lnTo>
                  <a:lnTo>
                    <a:pt x="6290145" y="168200"/>
                  </a:lnTo>
                  <a:lnTo>
                    <a:pt x="6271034" y="127959"/>
                  </a:lnTo>
                  <a:lnTo>
                    <a:pt x="6245544" y="91905"/>
                  </a:lnTo>
                  <a:lnTo>
                    <a:pt x="6214406" y="60767"/>
                  </a:lnTo>
                  <a:lnTo>
                    <a:pt x="6178352" y="35277"/>
                  </a:lnTo>
                  <a:lnTo>
                    <a:pt x="6138111" y="16166"/>
                  </a:lnTo>
                  <a:lnTo>
                    <a:pt x="6094415" y="4163"/>
                  </a:lnTo>
                  <a:lnTo>
                    <a:pt x="6047994" y="0"/>
                  </a:lnTo>
                  <a:close/>
                </a:path>
              </a:pathLst>
            </a:custGeom>
            <a:solidFill>
              <a:srgbClr val="8B63F3"/>
            </a:solidFill>
          </p:spPr>
          <p:txBody>
            <a:bodyPr wrap="square" lIns="0" tIns="0" rIns="0" bIns="0" rtlCol="0"/>
            <a:lstStyle/>
            <a:p>
              <a:endParaRPr/>
            </a:p>
          </p:txBody>
        </p:sp>
        <p:sp>
          <p:nvSpPr>
            <p:cNvPr id="6" name="object 6"/>
            <p:cNvSpPr/>
            <p:nvPr/>
          </p:nvSpPr>
          <p:spPr>
            <a:xfrm>
              <a:off x="588263" y="1287780"/>
              <a:ext cx="6306820" cy="1550035"/>
            </a:xfrm>
            <a:custGeom>
              <a:avLst/>
              <a:gdLst/>
              <a:ahLst/>
              <a:cxnLst/>
              <a:rect l="l" t="t" r="r" b="b"/>
              <a:pathLst>
                <a:path w="6306820" h="1550035">
                  <a:moveTo>
                    <a:pt x="0" y="258318"/>
                  </a:moveTo>
                  <a:lnTo>
                    <a:pt x="4162" y="211896"/>
                  </a:lnTo>
                  <a:lnTo>
                    <a:pt x="16161" y="168200"/>
                  </a:lnTo>
                  <a:lnTo>
                    <a:pt x="35269" y="127959"/>
                  </a:lnTo>
                  <a:lnTo>
                    <a:pt x="60755" y="91905"/>
                  </a:lnTo>
                  <a:lnTo>
                    <a:pt x="91889" y="60767"/>
                  </a:lnTo>
                  <a:lnTo>
                    <a:pt x="127942" y="35277"/>
                  </a:lnTo>
                  <a:lnTo>
                    <a:pt x="168184" y="16166"/>
                  </a:lnTo>
                  <a:lnTo>
                    <a:pt x="211886" y="4163"/>
                  </a:lnTo>
                  <a:lnTo>
                    <a:pt x="258317" y="0"/>
                  </a:lnTo>
                  <a:lnTo>
                    <a:pt x="6047994" y="0"/>
                  </a:lnTo>
                  <a:lnTo>
                    <a:pt x="6094415" y="4163"/>
                  </a:lnTo>
                  <a:lnTo>
                    <a:pt x="6138111" y="16166"/>
                  </a:lnTo>
                  <a:lnTo>
                    <a:pt x="6178352" y="35277"/>
                  </a:lnTo>
                  <a:lnTo>
                    <a:pt x="6214406" y="60767"/>
                  </a:lnTo>
                  <a:lnTo>
                    <a:pt x="6245544" y="91905"/>
                  </a:lnTo>
                  <a:lnTo>
                    <a:pt x="6271034" y="127959"/>
                  </a:lnTo>
                  <a:lnTo>
                    <a:pt x="6290145" y="168200"/>
                  </a:lnTo>
                  <a:lnTo>
                    <a:pt x="6302148" y="211896"/>
                  </a:lnTo>
                  <a:lnTo>
                    <a:pt x="6306312" y="258318"/>
                  </a:lnTo>
                  <a:lnTo>
                    <a:pt x="6306312" y="1291590"/>
                  </a:lnTo>
                  <a:lnTo>
                    <a:pt x="6302148" y="1338011"/>
                  </a:lnTo>
                  <a:lnTo>
                    <a:pt x="6290145" y="1381707"/>
                  </a:lnTo>
                  <a:lnTo>
                    <a:pt x="6271034" y="1421948"/>
                  </a:lnTo>
                  <a:lnTo>
                    <a:pt x="6245544" y="1458002"/>
                  </a:lnTo>
                  <a:lnTo>
                    <a:pt x="6214406" y="1489140"/>
                  </a:lnTo>
                  <a:lnTo>
                    <a:pt x="6178352" y="1514630"/>
                  </a:lnTo>
                  <a:lnTo>
                    <a:pt x="6138111" y="1533741"/>
                  </a:lnTo>
                  <a:lnTo>
                    <a:pt x="6094415" y="1545744"/>
                  </a:lnTo>
                  <a:lnTo>
                    <a:pt x="6047994" y="1549908"/>
                  </a:lnTo>
                  <a:lnTo>
                    <a:pt x="258317" y="1549908"/>
                  </a:lnTo>
                  <a:lnTo>
                    <a:pt x="211886" y="1545744"/>
                  </a:lnTo>
                  <a:lnTo>
                    <a:pt x="168184" y="1533741"/>
                  </a:lnTo>
                  <a:lnTo>
                    <a:pt x="127942" y="1514630"/>
                  </a:lnTo>
                  <a:lnTo>
                    <a:pt x="91889" y="1489140"/>
                  </a:lnTo>
                  <a:lnTo>
                    <a:pt x="60755" y="1458002"/>
                  </a:lnTo>
                  <a:lnTo>
                    <a:pt x="35269" y="1421948"/>
                  </a:lnTo>
                  <a:lnTo>
                    <a:pt x="16161" y="1381707"/>
                  </a:lnTo>
                  <a:lnTo>
                    <a:pt x="4162" y="1338011"/>
                  </a:lnTo>
                  <a:lnTo>
                    <a:pt x="0" y="1291590"/>
                  </a:lnTo>
                  <a:lnTo>
                    <a:pt x="0" y="258318"/>
                  </a:lnTo>
                  <a:close/>
                </a:path>
              </a:pathLst>
            </a:custGeom>
            <a:ln w="9525">
              <a:solidFill>
                <a:srgbClr val="8B63F3"/>
              </a:solidFill>
            </a:ln>
          </p:spPr>
          <p:txBody>
            <a:bodyPr wrap="square" lIns="0" tIns="0" rIns="0" bIns="0" rtlCol="0"/>
            <a:lstStyle/>
            <a:p>
              <a:endParaRPr/>
            </a:p>
          </p:txBody>
        </p:sp>
        <p:sp>
          <p:nvSpPr>
            <p:cNvPr id="7" name="object 7"/>
            <p:cNvSpPr/>
            <p:nvPr/>
          </p:nvSpPr>
          <p:spPr>
            <a:xfrm>
              <a:off x="638555" y="3070860"/>
              <a:ext cx="6205855" cy="1327785"/>
            </a:xfrm>
            <a:custGeom>
              <a:avLst/>
              <a:gdLst/>
              <a:ahLst/>
              <a:cxnLst/>
              <a:rect l="l" t="t" r="r" b="b"/>
              <a:pathLst>
                <a:path w="6205855" h="1327785">
                  <a:moveTo>
                    <a:pt x="5984494" y="0"/>
                  </a:moveTo>
                  <a:lnTo>
                    <a:pt x="221234" y="0"/>
                  </a:lnTo>
                  <a:lnTo>
                    <a:pt x="176646" y="4495"/>
                  </a:lnTo>
                  <a:lnTo>
                    <a:pt x="135118" y="17387"/>
                  </a:lnTo>
                  <a:lnTo>
                    <a:pt x="97538" y="37785"/>
                  </a:lnTo>
                  <a:lnTo>
                    <a:pt x="64796" y="64801"/>
                  </a:lnTo>
                  <a:lnTo>
                    <a:pt x="37782" y="97544"/>
                  </a:lnTo>
                  <a:lnTo>
                    <a:pt x="17385" y="135124"/>
                  </a:lnTo>
                  <a:lnTo>
                    <a:pt x="4494" y="176650"/>
                  </a:lnTo>
                  <a:lnTo>
                    <a:pt x="0" y="221234"/>
                  </a:lnTo>
                  <a:lnTo>
                    <a:pt x="0" y="1106170"/>
                  </a:lnTo>
                  <a:lnTo>
                    <a:pt x="4494" y="1150753"/>
                  </a:lnTo>
                  <a:lnTo>
                    <a:pt x="17385" y="1192279"/>
                  </a:lnTo>
                  <a:lnTo>
                    <a:pt x="37782" y="1229859"/>
                  </a:lnTo>
                  <a:lnTo>
                    <a:pt x="64796" y="1262602"/>
                  </a:lnTo>
                  <a:lnTo>
                    <a:pt x="97538" y="1289618"/>
                  </a:lnTo>
                  <a:lnTo>
                    <a:pt x="135118" y="1310016"/>
                  </a:lnTo>
                  <a:lnTo>
                    <a:pt x="176646" y="1322908"/>
                  </a:lnTo>
                  <a:lnTo>
                    <a:pt x="221234" y="1327403"/>
                  </a:lnTo>
                  <a:lnTo>
                    <a:pt x="5984494" y="1327403"/>
                  </a:lnTo>
                  <a:lnTo>
                    <a:pt x="6029077" y="1322908"/>
                  </a:lnTo>
                  <a:lnTo>
                    <a:pt x="6070603" y="1310016"/>
                  </a:lnTo>
                  <a:lnTo>
                    <a:pt x="6108183" y="1289618"/>
                  </a:lnTo>
                  <a:lnTo>
                    <a:pt x="6140926" y="1262602"/>
                  </a:lnTo>
                  <a:lnTo>
                    <a:pt x="6167942" y="1229859"/>
                  </a:lnTo>
                  <a:lnTo>
                    <a:pt x="6188340" y="1192279"/>
                  </a:lnTo>
                  <a:lnTo>
                    <a:pt x="6201232" y="1150753"/>
                  </a:lnTo>
                  <a:lnTo>
                    <a:pt x="6205728" y="1106170"/>
                  </a:lnTo>
                  <a:lnTo>
                    <a:pt x="6205728" y="221234"/>
                  </a:lnTo>
                  <a:lnTo>
                    <a:pt x="6201232" y="176650"/>
                  </a:lnTo>
                  <a:lnTo>
                    <a:pt x="6188340" y="135124"/>
                  </a:lnTo>
                  <a:lnTo>
                    <a:pt x="6167942" y="97544"/>
                  </a:lnTo>
                  <a:lnTo>
                    <a:pt x="6140926" y="64801"/>
                  </a:lnTo>
                  <a:lnTo>
                    <a:pt x="6108183" y="37785"/>
                  </a:lnTo>
                  <a:lnTo>
                    <a:pt x="6070603" y="17387"/>
                  </a:lnTo>
                  <a:lnTo>
                    <a:pt x="6029077" y="4495"/>
                  </a:lnTo>
                  <a:lnTo>
                    <a:pt x="5984494" y="0"/>
                  </a:lnTo>
                  <a:close/>
                </a:path>
              </a:pathLst>
            </a:custGeom>
            <a:solidFill>
              <a:srgbClr val="8B63F3"/>
            </a:solidFill>
          </p:spPr>
          <p:txBody>
            <a:bodyPr wrap="square" lIns="0" tIns="0" rIns="0" bIns="0" rtlCol="0"/>
            <a:lstStyle/>
            <a:p>
              <a:endParaRPr/>
            </a:p>
          </p:txBody>
        </p:sp>
        <p:sp>
          <p:nvSpPr>
            <p:cNvPr id="8" name="object 8"/>
            <p:cNvSpPr/>
            <p:nvPr/>
          </p:nvSpPr>
          <p:spPr>
            <a:xfrm>
              <a:off x="638555" y="3070860"/>
              <a:ext cx="6205855" cy="1327785"/>
            </a:xfrm>
            <a:custGeom>
              <a:avLst/>
              <a:gdLst/>
              <a:ahLst/>
              <a:cxnLst/>
              <a:rect l="l" t="t" r="r" b="b"/>
              <a:pathLst>
                <a:path w="6205855" h="1327785">
                  <a:moveTo>
                    <a:pt x="0" y="221234"/>
                  </a:moveTo>
                  <a:lnTo>
                    <a:pt x="4494" y="176650"/>
                  </a:lnTo>
                  <a:lnTo>
                    <a:pt x="17385" y="135124"/>
                  </a:lnTo>
                  <a:lnTo>
                    <a:pt x="37782" y="97544"/>
                  </a:lnTo>
                  <a:lnTo>
                    <a:pt x="64796" y="64801"/>
                  </a:lnTo>
                  <a:lnTo>
                    <a:pt x="97538" y="37785"/>
                  </a:lnTo>
                  <a:lnTo>
                    <a:pt x="135118" y="17387"/>
                  </a:lnTo>
                  <a:lnTo>
                    <a:pt x="176646" y="4495"/>
                  </a:lnTo>
                  <a:lnTo>
                    <a:pt x="221234" y="0"/>
                  </a:lnTo>
                  <a:lnTo>
                    <a:pt x="5984494" y="0"/>
                  </a:lnTo>
                  <a:lnTo>
                    <a:pt x="6029077" y="4495"/>
                  </a:lnTo>
                  <a:lnTo>
                    <a:pt x="6070603" y="17387"/>
                  </a:lnTo>
                  <a:lnTo>
                    <a:pt x="6108183" y="37785"/>
                  </a:lnTo>
                  <a:lnTo>
                    <a:pt x="6140926" y="64801"/>
                  </a:lnTo>
                  <a:lnTo>
                    <a:pt x="6167942" y="97544"/>
                  </a:lnTo>
                  <a:lnTo>
                    <a:pt x="6188340" y="135124"/>
                  </a:lnTo>
                  <a:lnTo>
                    <a:pt x="6201232" y="176650"/>
                  </a:lnTo>
                  <a:lnTo>
                    <a:pt x="6205728" y="221234"/>
                  </a:lnTo>
                  <a:lnTo>
                    <a:pt x="6205728" y="1106170"/>
                  </a:lnTo>
                  <a:lnTo>
                    <a:pt x="6201232" y="1150753"/>
                  </a:lnTo>
                  <a:lnTo>
                    <a:pt x="6188340" y="1192279"/>
                  </a:lnTo>
                  <a:lnTo>
                    <a:pt x="6167942" y="1229859"/>
                  </a:lnTo>
                  <a:lnTo>
                    <a:pt x="6140926" y="1262602"/>
                  </a:lnTo>
                  <a:lnTo>
                    <a:pt x="6108183" y="1289618"/>
                  </a:lnTo>
                  <a:lnTo>
                    <a:pt x="6070603" y="1310016"/>
                  </a:lnTo>
                  <a:lnTo>
                    <a:pt x="6029077" y="1322908"/>
                  </a:lnTo>
                  <a:lnTo>
                    <a:pt x="5984494" y="1327403"/>
                  </a:lnTo>
                  <a:lnTo>
                    <a:pt x="221234" y="1327403"/>
                  </a:lnTo>
                  <a:lnTo>
                    <a:pt x="176646" y="1322908"/>
                  </a:lnTo>
                  <a:lnTo>
                    <a:pt x="135118" y="1310016"/>
                  </a:lnTo>
                  <a:lnTo>
                    <a:pt x="97538" y="1289618"/>
                  </a:lnTo>
                  <a:lnTo>
                    <a:pt x="64796" y="1262602"/>
                  </a:lnTo>
                  <a:lnTo>
                    <a:pt x="37782" y="1229859"/>
                  </a:lnTo>
                  <a:lnTo>
                    <a:pt x="17385" y="1192279"/>
                  </a:lnTo>
                  <a:lnTo>
                    <a:pt x="4494" y="1150753"/>
                  </a:lnTo>
                  <a:lnTo>
                    <a:pt x="0" y="1106170"/>
                  </a:lnTo>
                  <a:lnTo>
                    <a:pt x="0" y="221234"/>
                  </a:lnTo>
                  <a:close/>
                </a:path>
              </a:pathLst>
            </a:custGeom>
            <a:ln w="9525">
              <a:solidFill>
                <a:srgbClr val="8B63F3"/>
              </a:solidFill>
            </a:ln>
          </p:spPr>
          <p:txBody>
            <a:bodyPr wrap="square" lIns="0" tIns="0" rIns="0" bIns="0" rtlCol="0"/>
            <a:lstStyle/>
            <a:p>
              <a:endParaRPr/>
            </a:p>
          </p:txBody>
        </p:sp>
        <p:sp>
          <p:nvSpPr>
            <p:cNvPr id="9" name="object 9"/>
            <p:cNvSpPr/>
            <p:nvPr/>
          </p:nvSpPr>
          <p:spPr>
            <a:xfrm>
              <a:off x="588263" y="4631435"/>
              <a:ext cx="6306820" cy="510540"/>
            </a:xfrm>
            <a:custGeom>
              <a:avLst/>
              <a:gdLst/>
              <a:ahLst/>
              <a:cxnLst/>
              <a:rect l="l" t="t" r="r" b="b"/>
              <a:pathLst>
                <a:path w="6306820" h="510539">
                  <a:moveTo>
                    <a:pt x="6221221" y="0"/>
                  </a:moveTo>
                  <a:lnTo>
                    <a:pt x="85090" y="0"/>
                  </a:lnTo>
                  <a:lnTo>
                    <a:pt x="51970" y="6687"/>
                  </a:lnTo>
                  <a:lnTo>
                    <a:pt x="24923" y="24923"/>
                  </a:lnTo>
                  <a:lnTo>
                    <a:pt x="6687" y="51970"/>
                  </a:lnTo>
                  <a:lnTo>
                    <a:pt x="0" y="85089"/>
                  </a:lnTo>
                  <a:lnTo>
                    <a:pt x="0" y="425450"/>
                  </a:lnTo>
                  <a:lnTo>
                    <a:pt x="6687" y="458569"/>
                  </a:lnTo>
                  <a:lnTo>
                    <a:pt x="24923" y="485616"/>
                  </a:lnTo>
                  <a:lnTo>
                    <a:pt x="51970" y="503852"/>
                  </a:lnTo>
                  <a:lnTo>
                    <a:pt x="85090" y="510539"/>
                  </a:lnTo>
                  <a:lnTo>
                    <a:pt x="6221221" y="510539"/>
                  </a:lnTo>
                  <a:lnTo>
                    <a:pt x="6254341" y="503852"/>
                  </a:lnTo>
                  <a:lnTo>
                    <a:pt x="6281388" y="485616"/>
                  </a:lnTo>
                  <a:lnTo>
                    <a:pt x="6299624" y="458569"/>
                  </a:lnTo>
                  <a:lnTo>
                    <a:pt x="6306312" y="425450"/>
                  </a:lnTo>
                  <a:lnTo>
                    <a:pt x="6306312" y="85089"/>
                  </a:lnTo>
                  <a:lnTo>
                    <a:pt x="6299624" y="51970"/>
                  </a:lnTo>
                  <a:lnTo>
                    <a:pt x="6281388" y="24923"/>
                  </a:lnTo>
                  <a:lnTo>
                    <a:pt x="6254341" y="6687"/>
                  </a:lnTo>
                  <a:lnTo>
                    <a:pt x="6221221" y="0"/>
                  </a:lnTo>
                  <a:close/>
                </a:path>
              </a:pathLst>
            </a:custGeom>
            <a:solidFill>
              <a:srgbClr val="8B63F3"/>
            </a:solidFill>
          </p:spPr>
          <p:txBody>
            <a:bodyPr wrap="square" lIns="0" tIns="0" rIns="0" bIns="0" rtlCol="0"/>
            <a:lstStyle/>
            <a:p>
              <a:endParaRPr/>
            </a:p>
          </p:txBody>
        </p:sp>
        <p:sp>
          <p:nvSpPr>
            <p:cNvPr id="10" name="object 10"/>
            <p:cNvSpPr/>
            <p:nvPr/>
          </p:nvSpPr>
          <p:spPr>
            <a:xfrm>
              <a:off x="588263" y="4631435"/>
              <a:ext cx="6306820" cy="510540"/>
            </a:xfrm>
            <a:custGeom>
              <a:avLst/>
              <a:gdLst/>
              <a:ahLst/>
              <a:cxnLst/>
              <a:rect l="l" t="t" r="r" b="b"/>
              <a:pathLst>
                <a:path w="6306820" h="510539">
                  <a:moveTo>
                    <a:pt x="0" y="85089"/>
                  </a:moveTo>
                  <a:lnTo>
                    <a:pt x="6687" y="51970"/>
                  </a:lnTo>
                  <a:lnTo>
                    <a:pt x="24923" y="24923"/>
                  </a:lnTo>
                  <a:lnTo>
                    <a:pt x="51970" y="6687"/>
                  </a:lnTo>
                  <a:lnTo>
                    <a:pt x="85090" y="0"/>
                  </a:lnTo>
                  <a:lnTo>
                    <a:pt x="6221221" y="0"/>
                  </a:lnTo>
                  <a:lnTo>
                    <a:pt x="6254341" y="6687"/>
                  </a:lnTo>
                  <a:lnTo>
                    <a:pt x="6281388" y="24923"/>
                  </a:lnTo>
                  <a:lnTo>
                    <a:pt x="6299624" y="51970"/>
                  </a:lnTo>
                  <a:lnTo>
                    <a:pt x="6306312" y="85089"/>
                  </a:lnTo>
                  <a:lnTo>
                    <a:pt x="6306312" y="425450"/>
                  </a:lnTo>
                  <a:lnTo>
                    <a:pt x="6299624" y="458569"/>
                  </a:lnTo>
                  <a:lnTo>
                    <a:pt x="6281388" y="485616"/>
                  </a:lnTo>
                  <a:lnTo>
                    <a:pt x="6254341" y="503852"/>
                  </a:lnTo>
                  <a:lnTo>
                    <a:pt x="6221221" y="510539"/>
                  </a:lnTo>
                  <a:lnTo>
                    <a:pt x="85090" y="510539"/>
                  </a:lnTo>
                  <a:lnTo>
                    <a:pt x="51970" y="503852"/>
                  </a:lnTo>
                  <a:lnTo>
                    <a:pt x="24923" y="485616"/>
                  </a:lnTo>
                  <a:lnTo>
                    <a:pt x="6687" y="458569"/>
                  </a:lnTo>
                  <a:lnTo>
                    <a:pt x="0" y="425450"/>
                  </a:lnTo>
                  <a:lnTo>
                    <a:pt x="0" y="85089"/>
                  </a:lnTo>
                  <a:close/>
                </a:path>
              </a:pathLst>
            </a:custGeom>
            <a:ln w="9524">
              <a:solidFill>
                <a:srgbClr val="8B63F3"/>
              </a:solidFill>
            </a:ln>
          </p:spPr>
          <p:txBody>
            <a:bodyPr wrap="square" lIns="0" tIns="0" rIns="0" bIns="0" rtlCol="0"/>
            <a:lstStyle/>
            <a:p>
              <a:endParaRPr/>
            </a:p>
          </p:txBody>
        </p:sp>
      </p:grpSp>
      <p:sp>
        <p:nvSpPr>
          <p:cNvPr id="11" name="object 11"/>
          <p:cNvSpPr txBox="1"/>
          <p:nvPr/>
        </p:nvSpPr>
        <p:spPr>
          <a:xfrm>
            <a:off x="818556" y="1390650"/>
            <a:ext cx="5930265" cy="1183016"/>
          </a:xfrm>
          <a:prstGeom prst="rect">
            <a:avLst/>
          </a:prstGeom>
        </p:spPr>
        <p:txBody>
          <a:bodyPr vert="horz" wrap="square" lIns="0" tIns="13335" rIns="0" bIns="0" rtlCol="0">
            <a:spAutoFit/>
          </a:bodyPr>
          <a:lstStyle/>
          <a:p>
            <a:pPr marR="13970" algn="r">
              <a:lnSpc>
                <a:spcPct val="100000"/>
              </a:lnSpc>
              <a:spcBef>
                <a:spcPts val="105"/>
              </a:spcBef>
            </a:pPr>
            <a:endParaRPr sz="2800" dirty="0">
              <a:latin typeface="Arial"/>
              <a:cs typeface="Arial"/>
            </a:endParaRPr>
          </a:p>
          <a:p>
            <a:pPr marR="74295" algn="ctr">
              <a:lnSpc>
                <a:spcPct val="100000"/>
              </a:lnSpc>
            </a:pPr>
            <a:r>
              <a:rPr sz="2400" b="1" spc="-20" dirty="0">
                <a:solidFill>
                  <a:srgbClr val="FFFFFF"/>
                </a:solidFill>
                <a:latin typeface="Trebuchet MS"/>
                <a:cs typeface="Trebuchet MS"/>
              </a:rPr>
              <a:t>Class</a:t>
            </a:r>
            <a:r>
              <a:rPr sz="2400" b="1" spc="-254" dirty="0">
                <a:solidFill>
                  <a:srgbClr val="FFFFFF"/>
                </a:solidFill>
                <a:latin typeface="Trebuchet MS"/>
                <a:cs typeface="Trebuchet MS"/>
              </a:rPr>
              <a:t> </a:t>
            </a:r>
            <a:r>
              <a:rPr sz="2400" b="1" spc="-25" dirty="0">
                <a:solidFill>
                  <a:srgbClr val="FFFFFF"/>
                </a:solidFill>
                <a:latin typeface="Trebuchet MS"/>
                <a:cs typeface="Trebuchet MS"/>
              </a:rPr>
              <a:t>is</a:t>
            </a:r>
            <a:r>
              <a:rPr sz="2400" b="1" spc="-260" dirty="0">
                <a:solidFill>
                  <a:srgbClr val="FFFFFF"/>
                </a:solidFill>
                <a:latin typeface="Trebuchet MS"/>
                <a:cs typeface="Trebuchet MS"/>
              </a:rPr>
              <a:t> </a:t>
            </a:r>
            <a:r>
              <a:rPr sz="2400" b="1" spc="-25" dirty="0">
                <a:solidFill>
                  <a:srgbClr val="FFFFFF"/>
                </a:solidFill>
                <a:latin typeface="Trebuchet MS"/>
                <a:cs typeface="Trebuchet MS"/>
              </a:rPr>
              <a:t>a</a:t>
            </a:r>
            <a:r>
              <a:rPr sz="2400" b="1" spc="-245" dirty="0">
                <a:solidFill>
                  <a:srgbClr val="FFFFFF"/>
                </a:solidFill>
                <a:latin typeface="Trebuchet MS"/>
                <a:cs typeface="Trebuchet MS"/>
              </a:rPr>
              <a:t> </a:t>
            </a:r>
            <a:r>
              <a:rPr sz="2400" b="1" spc="-75" dirty="0">
                <a:solidFill>
                  <a:srgbClr val="FFFFFF"/>
                </a:solidFill>
                <a:latin typeface="Trebuchet MS"/>
                <a:cs typeface="Trebuchet MS"/>
              </a:rPr>
              <a:t>tem</a:t>
            </a:r>
            <a:r>
              <a:rPr sz="2400" b="1" spc="-60" dirty="0">
                <a:solidFill>
                  <a:srgbClr val="FFFFFF"/>
                </a:solidFill>
                <a:latin typeface="Trebuchet MS"/>
                <a:cs typeface="Trebuchet MS"/>
              </a:rPr>
              <a:t>plate</a:t>
            </a:r>
            <a:r>
              <a:rPr sz="2400" b="1" spc="-254" dirty="0">
                <a:solidFill>
                  <a:srgbClr val="FFFFFF"/>
                </a:solidFill>
                <a:latin typeface="Trebuchet MS"/>
                <a:cs typeface="Trebuchet MS"/>
              </a:rPr>
              <a:t> </a:t>
            </a:r>
            <a:r>
              <a:rPr sz="2400" b="1" spc="-50" dirty="0">
                <a:solidFill>
                  <a:srgbClr val="FFFFFF"/>
                </a:solidFill>
                <a:latin typeface="Trebuchet MS"/>
                <a:cs typeface="Trebuchet MS"/>
              </a:rPr>
              <a:t>f</a:t>
            </a:r>
            <a:r>
              <a:rPr sz="2400" b="1" spc="-70" dirty="0">
                <a:solidFill>
                  <a:srgbClr val="FFFFFF"/>
                </a:solidFill>
                <a:latin typeface="Trebuchet MS"/>
                <a:cs typeface="Trebuchet MS"/>
              </a:rPr>
              <a:t>o</a:t>
            </a:r>
            <a:r>
              <a:rPr sz="2400" b="1" spc="-90" dirty="0">
                <a:solidFill>
                  <a:srgbClr val="FFFFFF"/>
                </a:solidFill>
                <a:latin typeface="Trebuchet MS"/>
                <a:cs typeface="Trebuchet MS"/>
              </a:rPr>
              <a:t>r</a:t>
            </a:r>
            <a:r>
              <a:rPr sz="2400" b="1" spc="-254" dirty="0">
                <a:solidFill>
                  <a:srgbClr val="FFFFFF"/>
                </a:solidFill>
                <a:latin typeface="Trebuchet MS"/>
                <a:cs typeface="Trebuchet MS"/>
              </a:rPr>
              <a:t> </a:t>
            </a:r>
            <a:r>
              <a:rPr sz="2400" b="1" spc="-110" dirty="0">
                <a:solidFill>
                  <a:srgbClr val="FFFFFF"/>
                </a:solidFill>
                <a:latin typeface="Trebuchet MS"/>
                <a:cs typeface="Trebuchet MS"/>
              </a:rPr>
              <a:t>ob</a:t>
            </a:r>
            <a:r>
              <a:rPr sz="2400" b="1" spc="-65" dirty="0">
                <a:solidFill>
                  <a:srgbClr val="FFFFFF"/>
                </a:solidFill>
                <a:latin typeface="Trebuchet MS"/>
                <a:cs typeface="Trebuchet MS"/>
              </a:rPr>
              <a:t>j</a:t>
            </a:r>
            <a:r>
              <a:rPr sz="2400" b="1" spc="-75" dirty="0">
                <a:solidFill>
                  <a:srgbClr val="FFFFFF"/>
                </a:solidFill>
                <a:latin typeface="Trebuchet MS"/>
                <a:cs typeface="Trebuchet MS"/>
              </a:rPr>
              <a:t>ects</a:t>
            </a:r>
            <a:endParaRPr lang="he-IL" sz="2400" b="1" spc="-75" dirty="0">
              <a:solidFill>
                <a:srgbClr val="FFFFFF"/>
              </a:solidFill>
              <a:latin typeface="Trebuchet MS"/>
              <a:cs typeface="Trebuchet MS"/>
            </a:endParaRPr>
          </a:p>
          <a:p>
            <a:pPr marR="74295" algn="ctr">
              <a:lnSpc>
                <a:spcPct val="100000"/>
              </a:lnSpc>
            </a:pPr>
            <a:endParaRPr lang="he-IL" sz="2400" b="1" spc="-75" dirty="0">
              <a:solidFill>
                <a:srgbClr val="FFFFFF"/>
              </a:solidFill>
              <a:latin typeface="Trebuchet MS"/>
              <a:cs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4627" y="2621279"/>
            <a:ext cx="9451848" cy="4085844"/>
          </a:xfrm>
          <a:prstGeom prst="rect">
            <a:avLst/>
          </a:prstGeom>
        </p:spPr>
      </p:pic>
      <p:sp>
        <p:nvSpPr>
          <p:cNvPr id="3" name="object 3"/>
          <p:cNvSpPr txBox="1">
            <a:spLocks noGrp="1"/>
          </p:cNvSpPr>
          <p:nvPr>
            <p:ph type="title"/>
          </p:nvPr>
        </p:nvSpPr>
        <p:spPr>
          <a:xfrm>
            <a:off x="4794884" y="416178"/>
            <a:ext cx="1943735" cy="574040"/>
          </a:xfrm>
          <a:prstGeom prst="rect">
            <a:avLst/>
          </a:prstGeom>
        </p:spPr>
        <p:txBody>
          <a:bodyPr vert="horz" wrap="square" lIns="0" tIns="12700" rIns="0" bIns="0" rtlCol="0">
            <a:spAutoFit/>
          </a:bodyPr>
          <a:lstStyle/>
          <a:p>
            <a:pPr marL="12700">
              <a:lnSpc>
                <a:spcPct val="100000"/>
              </a:lnSpc>
              <a:spcBef>
                <a:spcPts val="100"/>
              </a:spcBef>
            </a:pPr>
            <a:r>
              <a:rPr sz="3600" spc="204" dirty="0">
                <a:latin typeface="Cambria"/>
                <a:cs typeface="Cambria"/>
              </a:rPr>
              <a:t>CLASSES</a:t>
            </a:r>
            <a:endParaRPr sz="3600">
              <a:latin typeface="Cambria"/>
              <a:cs typeface="Cambria"/>
            </a:endParaRPr>
          </a:p>
        </p:txBody>
      </p:sp>
      <p:sp>
        <p:nvSpPr>
          <p:cNvPr id="4" name="object 4"/>
          <p:cNvSpPr txBox="1"/>
          <p:nvPr/>
        </p:nvSpPr>
        <p:spPr>
          <a:xfrm>
            <a:off x="627684" y="1264665"/>
            <a:ext cx="9130030" cy="108458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Verdana"/>
                <a:cs typeface="Verdana"/>
              </a:rPr>
              <a:t>Classes</a:t>
            </a:r>
            <a:r>
              <a:rPr sz="1800" spc="5" dirty="0">
                <a:solidFill>
                  <a:srgbClr val="FFFFFF"/>
                </a:solidFill>
                <a:latin typeface="Verdana"/>
                <a:cs typeface="Verdana"/>
              </a:rPr>
              <a:t> </a:t>
            </a:r>
            <a:r>
              <a:rPr sz="1800" dirty="0">
                <a:solidFill>
                  <a:srgbClr val="FFFFFF"/>
                </a:solidFill>
                <a:latin typeface="Verdana"/>
                <a:cs typeface="Verdana"/>
              </a:rPr>
              <a:t>and</a:t>
            </a:r>
            <a:r>
              <a:rPr sz="1800" spc="-10" dirty="0">
                <a:solidFill>
                  <a:srgbClr val="FFFFFF"/>
                </a:solidFill>
                <a:latin typeface="Verdana"/>
                <a:cs typeface="Verdana"/>
              </a:rPr>
              <a:t> </a:t>
            </a:r>
            <a:r>
              <a:rPr sz="1800" spc="-5" dirty="0">
                <a:solidFill>
                  <a:srgbClr val="FFFFFF"/>
                </a:solidFill>
                <a:latin typeface="Verdana"/>
                <a:cs typeface="Verdana"/>
              </a:rPr>
              <a:t>objects</a:t>
            </a:r>
            <a:r>
              <a:rPr sz="1800" spc="20" dirty="0">
                <a:solidFill>
                  <a:srgbClr val="FFFFFF"/>
                </a:solidFill>
                <a:latin typeface="Verdana"/>
                <a:cs typeface="Verdana"/>
              </a:rPr>
              <a:t> </a:t>
            </a:r>
            <a:r>
              <a:rPr sz="1800" dirty="0">
                <a:solidFill>
                  <a:srgbClr val="FFFFFF"/>
                </a:solidFill>
                <a:latin typeface="Verdana"/>
                <a:cs typeface="Verdana"/>
              </a:rPr>
              <a:t>are</a:t>
            </a:r>
            <a:r>
              <a:rPr sz="1800" spc="-15" dirty="0">
                <a:solidFill>
                  <a:srgbClr val="FFFFFF"/>
                </a:solidFill>
                <a:latin typeface="Verdana"/>
                <a:cs typeface="Verdana"/>
              </a:rPr>
              <a:t> </a:t>
            </a:r>
            <a:r>
              <a:rPr sz="1800" spc="-5" dirty="0">
                <a:solidFill>
                  <a:srgbClr val="FFFFFF"/>
                </a:solidFill>
                <a:latin typeface="Verdana"/>
                <a:cs typeface="Verdana"/>
              </a:rPr>
              <a:t>the</a:t>
            </a:r>
            <a:r>
              <a:rPr sz="1800" spc="5" dirty="0">
                <a:solidFill>
                  <a:srgbClr val="FFFFFF"/>
                </a:solidFill>
                <a:latin typeface="Verdana"/>
                <a:cs typeface="Verdana"/>
              </a:rPr>
              <a:t> </a:t>
            </a:r>
            <a:r>
              <a:rPr sz="1800" spc="-5" dirty="0">
                <a:solidFill>
                  <a:srgbClr val="FFFFFF"/>
                </a:solidFill>
                <a:latin typeface="Verdana"/>
                <a:cs typeface="Verdana"/>
              </a:rPr>
              <a:t>two</a:t>
            </a:r>
            <a:r>
              <a:rPr sz="1800" dirty="0">
                <a:solidFill>
                  <a:srgbClr val="FFFFFF"/>
                </a:solidFill>
                <a:latin typeface="Verdana"/>
                <a:cs typeface="Verdana"/>
              </a:rPr>
              <a:t> main</a:t>
            </a:r>
            <a:r>
              <a:rPr sz="1800" spc="-10" dirty="0">
                <a:solidFill>
                  <a:srgbClr val="FFFFFF"/>
                </a:solidFill>
                <a:latin typeface="Verdana"/>
                <a:cs typeface="Verdana"/>
              </a:rPr>
              <a:t> </a:t>
            </a:r>
            <a:r>
              <a:rPr sz="1800" spc="-5" dirty="0">
                <a:solidFill>
                  <a:srgbClr val="FFFFFF"/>
                </a:solidFill>
                <a:latin typeface="Verdana"/>
                <a:cs typeface="Verdana"/>
              </a:rPr>
              <a:t>aspects</a:t>
            </a:r>
            <a:r>
              <a:rPr sz="1800" spc="20" dirty="0">
                <a:solidFill>
                  <a:srgbClr val="FFFFFF"/>
                </a:solidFill>
                <a:latin typeface="Verdana"/>
                <a:cs typeface="Verdana"/>
              </a:rPr>
              <a:t> </a:t>
            </a:r>
            <a:r>
              <a:rPr sz="1800" dirty="0">
                <a:solidFill>
                  <a:srgbClr val="FFFFFF"/>
                </a:solidFill>
                <a:latin typeface="Verdana"/>
                <a:cs typeface="Verdana"/>
              </a:rPr>
              <a:t>of </a:t>
            </a:r>
            <a:r>
              <a:rPr sz="1800" spc="-5" dirty="0">
                <a:solidFill>
                  <a:srgbClr val="FFFFFF"/>
                </a:solidFill>
                <a:latin typeface="Verdana"/>
                <a:cs typeface="Verdana"/>
              </a:rPr>
              <a:t>object-oriented</a:t>
            </a:r>
            <a:r>
              <a:rPr sz="1800" spc="15" dirty="0">
                <a:solidFill>
                  <a:srgbClr val="FFFFFF"/>
                </a:solidFill>
                <a:latin typeface="Verdana"/>
                <a:cs typeface="Verdana"/>
              </a:rPr>
              <a:t> </a:t>
            </a:r>
            <a:r>
              <a:rPr sz="1800" spc="-5" dirty="0">
                <a:solidFill>
                  <a:srgbClr val="FFFFFF"/>
                </a:solidFill>
                <a:latin typeface="Verdana"/>
                <a:cs typeface="Verdana"/>
              </a:rPr>
              <a:t>programming.</a:t>
            </a:r>
            <a:endParaRPr sz="1800">
              <a:latin typeface="Verdana"/>
              <a:cs typeface="Verdana"/>
            </a:endParaRPr>
          </a:p>
          <a:p>
            <a:pPr marL="12700" marR="762635">
              <a:lnSpc>
                <a:spcPct val="120000"/>
              </a:lnSpc>
              <a:spcBef>
                <a:spcPts val="994"/>
              </a:spcBef>
            </a:pPr>
            <a:r>
              <a:rPr sz="1800" dirty="0">
                <a:solidFill>
                  <a:srgbClr val="FFFFFF"/>
                </a:solidFill>
                <a:latin typeface="Verdana"/>
                <a:cs typeface="Verdana"/>
              </a:rPr>
              <a:t>Look</a:t>
            </a:r>
            <a:r>
              <a:rPr sz="1800" spc="-20" dirty="0">
                <a:solidFill>
                  <a:srgbClr val="FFFFFF"/>
                </a:solidFill>
                <a:latin typeface="Verdana"/>
                <a:cs typeface="Verdana"/>
              </a:rPr>
              <a:t> </a:t>
            </a:r>
            <a:r>
              <a:rPr sz="1800" dirty="0">
                <a:solidFill>
                  <a:srgbClr val="FFFFFF"/>
                </a:solidFill>
                <a:latin typeface="Verdana"/>
                <a:cs typeface="Verdana"/>
              </a:rPr>
              <a:t>at</a:t>
            </a:r>
            <a:r>
              <a:rPr sz="1800" spc="5"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dirty="0">
                <a:solidFill>
                  <a:srgbClr val="FFFFFF"/>
                </a:solidFill>
                <a:latin typeface="Verdana"/>
                <a:cs typeface="Verdana"/>
              </a:rPr>
              <a:t>following</a:t>
            </a:r>
            <a:r>
              <a:rPr sz="1800" spc="-10" dirty="0">
                <a:solidFill>
                  <a:srgbClr val="FFFFFF"/>
                </a:solidFill>
                <a:latin typeface="Verdana"/>
                <a:cs typeface="Verdana"/>
              </a:rPr>
              <a:t> </a:t>
            </a:r>
            <a:r>
              <a:rPr sz="1800" spc="-5" dirty="0">
                <a:solidFill>
                  <a:srgbClr val="FFFFFF"/>
                </a:solidFill>
                <a:latin typeface="Verdana"/>
                <a:cs typeface="Verdana"/>
              </a:rPr>
              <a:t>illustration</a:t>
            </a:r>
            <a:r>
              <a:rPr sz="1800" spc="-10" dirty="0">
                <a:solidFill>
                  <a:srgbClr val="FFFFFF"/>
                </a:solidFill>
                <a:latin typeface="Verdana"/>
                <a:cs typeface="Verdana"/>
              </a:rPr>
              <a:t> </a:t>
            </a:r>
            <a:r>
              <a:rPr sz="1800" spc="-5" dirty="0">
                <a:solidFill>
                  <a:srgbClr val="FFFFFF"/>
                </a:solidFill>
                <a:latin typeface="Verdana"/>
                <a:cs typeface="Verdana"/>
              </a:rPr>
              <a:t>to</a:t>
            </a:r>
            <a:r>
              <a:rPr sz="1800" spc="5" dirty="0">
                <a:solidFill>
                  <a:srgbClr val="FFFFFF"/>
                </a:solidFill>
                <a:latin typeface="Verdana"/>
                <a:cs typeface="Verdana"/>
              </a:rPr>
              <a:t> </a:t>
            </a:r>
            <a:r>
              <a:rPr sz="1800" spc="-5" dirty="0">
                <a:solidFill>
                  <a:srgbClr val="FFFFFF"/>
                </a:solidFill>
                <a:latin typeface="Verdana"/>
                <a:cs typeface="Verdana"/>
              </a:rPr>
              <a:t>see</a:t>
            </a:r>
            <a:r>
              <a:rPr sz="1800" spc="10" dirty="0">
                <a:solidFill>
                  <a:srgbClr val="FFFFFF"/>
                </a:solidFill>
                <a:latin typeface="Verdana"/>
                <a:cs typeface="Verdana"/>
              </a:rPr>
              <a:t> </a:t>
            </a:r>
            <a:r>
              <a:rPr sz="1800" spc="-5" dirty="0">
                <a:solidFill>
                  <a:srgbClr val="FFFFFF"/>
                </a:solidFill>
                <a:latin typeface="Verdana"/>
                <a:cs typeface="Verdana"/>
              </a:rPr>
              <a:t>the</a:t>
            </a:r>
            <a:r>
              <a:rPr sz="1800" spc="10" dirty="0">
                <a:solidFill>
                  <a:srgbClr val="FFFFFF"/>
                </a:solidFill>
                <a:latin typeface="Verdana"/>
                <a:cs typeface="Verdana"/>
              </a:rPr>
              <a:t> </a:t>
            </a:r>
            <a:r>
              <a:rPr sz="1800" spc="-5" dirty="0">
                <a:solidFill>
                  <a:srgbClr val="FFFFFF"/>
                </a:solidFill>
                <a:latin typeface="Verdana"/>
                <a:cs typeface="Verdana"/>
              </a:rPr>
              <a:t>difference</a:t>
            </a:r>
            <a:r>
              <a:rPr sz="1800" spc="25" dirty="0">
                <a:solidFill>
                  <a:srgbClr val="FFFFFF"/>
                </a:solidFill>
                <a:latin typeface="Verdana"/>
                <a:cs typeface="Verdana"/>
              </a:rPr>
              <a:t> </a:t>
            </a:r>
            <a:r>
              <a:rPr sz="1800" spc="-5" dirty="0">
                <a:solidFill>
                  <a:srgbClr val="FFFFFF"/>
                </a:solidFill>
                <a:latin typeface="Verdana"/>
                <a:cs typeface="Verdana"/>
              </a:rPr>
              <a:t>between</a:t>
            </a:r>
            <a:r>
              <a:rPr sz="1800" spc="40" dirty="0">
                <a:solidFill>
                  <a:srgbClr val="FFFFFF"/>
                </a:solidFill>
                <a:latin typeface="Verdana"/>
                <a:cs typeface="Verdana"/>
              </a:rPr>
              <a:t> </a:t>
            </a:r>
            <a:r>
              <a:rPr sz="1800" dirty="0">
                <a:solidFill>
                  <a:srgbClr val="FFFFFF"/>
                </a:solidFill>
                <a:latin typeface="Verdana"/>
                <a:cs typeface="Verdana"/>
              </a:rPr>
              <a:t>class</a:t>
            </a:r>
            <a:r>
              <a:rPr sz="1800" spc="-15" dirty="0">
                <a:solidFill>
                  <a:srgbClr val="FFFFFF"/>
                </a:solidFill>
                <a:latin typeface="Verdana"/>
                <a:cs typeface="Verdana"/>
              </a:rPr>
              <a:t> </a:t>
            </a:r>
            <a:r>
              <a:rPr sz="1800" dirty="0">
                <a:solidFill>
                  <a:srgbClr val="FFFFFF"/>
                </a:solidFill>
                <a:latin typeface="Verdana"/>
                <a:cs typeface="Verdana"/>
              </a:rPr>
              <a:t>and </a:t>
            </a:r>
            <a:r>
              <a:rPr sz="1800" spc="-615" dirty="0">
                <a:solidFill>
                  <a:srgbClr val="FFFFFF"/>
                </a:solidFill>
                <a:latin typeface="Verdana"/>
                <a:cs typeface="Verdana"/>
              </a:rPr>
              <a:t> </a:t>
            </a:r>
            <a:r>
              <a:rPr sz="1800" spc="-5" dirty="0">
                <a:solidFill>
                  <a:srgbClr val="FFFFFF"/>
                </a:solidFill>
                <a:latin typeface="Verdana"/>
                <a:cs typeface="Verdana"/>
              </a:rPr>
              <a:t>objects:</a:t>
            </a:r>
            <a:endParaRPr sz="1800">
              <a:latin typeface="Verdana"/>
              <a:cs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61772"/>
            <a:ext cx="12192000" cy="593445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79192" y="2142744"/>
            <a:ext cx="6121908" cy="3997452"/>
          </a:xfrm>
          <a:prstGeom prst="rect">
            <a:avLst/>
          </a:prstGeom>
        </p:spPr>
      </p:pic>
      <p:sp>
        <p:nvSpPr>
          <p:cNvPr id="3" name="object 3"/>
          <p:cNvSpPr txBox="1"/>
          <p:nvPr/>
        </p:nvSpPr>
        <p:spPr>
          <a:xfrm>
            <a:off x="3453510" y="245821"/>
            <a:ext cx="5059680" cy="514350"/>
          </a:xfrm>
          <a:prstGeom prst="rect">
            <a:avLst/>
          </a:prstGeom>
        </p:spPr>
        <p:txBody>
          <a:bodyPr vert="horz" wrap="square" lIns="0" tIns="13335" rIns="0" bIns="0" rtlCol="0">
            <a:spAutoFit/>
          </a:bodyPr>
          <a:lstStyle/>
          <a:p>
            <a:pPr marL="12700">
              <a:lnSpc>
                <a:spcPct val="100000"/>
              </a:lnSpc>
              <a:spcBef>
                <a:spcPts val="105"/>
              </a:spcBef>
            </a:pPr>
            <a:r>
              <a:rPr sz="3200" spc="190" dirty="0">
                <a:solidFill>
                  <a:srgbClr val="FA8B29"/>
                </a:solidFill>
                <a:latin typeface="Cambria"/>
                <a:cs typeface="Cambria"/>
              </a:rPr>
              <a:t>CLASSES</a:t>
            </a:r>
            <a:r>
              <a:rPr sz="3200" spc="-5" dirty="0">
                <a:solidFill>
                  <a:srgbClr val="FA8B29"/>
                </a:solidFill>
                <a:latin typeface="Cambria"/>
                <a:cs typeface="Cambria"/>
              </a:rPr>
              <a:t> </a:t>
            </a:r>
            <a:r>
              <a:rPr sz="3200" spc="200" dirty="0">
                <a:solidFill>
                  <a:srgbClr val="FA8B29"/>
                </a:solidFill>
                <a:latin typeface="Cambria"/>
                <a:cs typeface="Cambria"/>
              </a:rPr>
              <a:t>CONSTRUCTORS</a:t>
            </a:r>
            <a:endParaRPr sz="3200">
              <a:latin typeface="Cambria"/>
              <a:cs typeface="Cambria"/>
            </a:endParaRPr>
          </a:p>
        </p:txBody>
      </p:sp>
      <p:sp>
        <p:nvSpPr>
          <p:cNvPr id="4" name="object 4"/>
          <p:cNvSpPr txBox="1"/>
          <p:nvPr/>
        </p:nvSpPr>
        <p:spPr>
          <a:xfrm>
            <a:off x="527100" y="1032662"/>
            <a:ext cx="9637395" cy="904240"/>
          </a:xfrm>
          <a:prstGeom prst="rect">
            <a:avLst/>
          </a:prstGeom>
        </p:spPr>
        <p:txBody>
          <a:bodyPr vert="horz" wrap="square" lIns="0" tIns="12700" rIns="0" bIns="0" rtlCol="0">
            <a:spAutoFit/>
          </a:bodyPr>
          <a:lstStyle/>
          <a:p>
            <a:pPr marL="12700" marR="5080">
              <a:lnSpc>
                <a:spcPct val="120100"/>
              </a:lnSpc>
              <a:spcBef>
                <a:spcPts val="100"/>
              </a:spcBef>
            </a:pPr>
            <a:r>
              <a:rPr sz="1600" spc="-5" dirty="0">
                <a:solidFill>
                  <a:srgbClr val="FFFFFF"/>
                </a:solidFill>
                <a:latin typeface="Verdana"/>
                <a:cs typeface="Verdana"/>
              </a:rPr>
              <a:t>A</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in</a:t>
            </a:r>
            <a:r>
              <a:rPr sz="1600" dirty="0">
                <a:solidFill>
                  <a:srgbClr val="FFFFFF"/>
                </a:solidFill>
                <a:latin typeface="Verdana"/>
                <a:cs typeface="Verdana"/>
              </a:rPr>
              <a:t> </a:t>
            </a:r>
            <a:r>
              <a:rPr sz="1600" spc="-20" dirty="0">
                <a:solidFill>
                  <a:srgbClr val="FFFFFF"/>
                </a:solidFill>
                <a:latin typeface="Verdana"/>
                <a:cs typeface="Verdana"/>
              </a:rPr>
              <a:t>Java</a:t>
            </a:r>
            <a:r>
              <a:rPr sz="1600" spc="10"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a</a:t>
            </a:r>
            <a:r>
              <a:rPr sz="1600" spc="30" dirty="0">
                <a:solidFill>
                  <a:srgbClr val="FFFFFF"/>
                </a:solidFill>
                <a:latin typeface="Verdana"/>
                <a:cs typeface="Verdana"/>
              </a:rPr>
              <a:t> </a:t>
            </a:r>
            <a:r>
              <a:rPr sz="1600" b="1" spc="-10" dirty="0">
                <a:solidFill>
                  <a:srgbClr val="FFFFFF"/>
                </a:solidFill>
                <a:latin typeface="Verdana"/>
                <a:cs typeface="Verdana"/>
              </a:rPr>
              <a:t>special</a:t>
            </a:r>
            <a:r>
              <a:rPr sz="1600" b="1" spc="45" dirty="0">
                <a:solidFill>
                  <a:srgbClr val="FFFFFF"/>
                </a:solidFill>
                <a:latin typeface="Verdana"/>
                <a:cs typeface="Verdana"/>
              </a:rPr>
              <a:t> </a:t>
            </a:r>
            <a:r>
              <a:rPr sz="1600" b="1" spc="-5" dirty="0">
                <a:solidFill>
                  <a:srgbClr val="FFFFFF"/>
                </a:solidFill>
                <a:latin typeface="Verdana"/>
                <a:cs typeface="Verdana"/>
              </a:rPr>
              <a:t>method</a:t>
            </a:r>
            <a:r>
              <a:rPr sz="1600" b="1" spc="20" dirty="0">
                <a:solidFill>
                  <a:srgbClr val="FFFFFF"/>
                </a:solidFill>
                <a:latin typeface="Verdana"/>
                <a:cs typeface="Verdana"/>
              </a:rPr>
              <a:t> </a:t>
            </a:r>
            <a:r>
              <a:rPr sz="1600" spc="-5" dirty="0">
                <a:solidFill>
                  <a:srgbClr val="FFFFFF"/>
                </a:solidFill>
                <a:latin typeface="Verdana"/>
                <a:cs typeface="Verdana"/>
              </a:rPr>
              <a:t>that</a:t>
            </a:r>
            <a:r>
              <a:rPr sz="1600" spc="5" dirty="0">
                <a:solidFill>
                  <a:srgbClr val="FFFFFF"/>
                </a:solidFill>
                <a:latin typeface="Verdana"/>
                <a:cs typeface="Verdana"/>
              </a:rPr>
              <a:t> </a:t>
            </a:r>
            <a:r>
              <a:rPr sz="1600" spc="-5" dirty="0">
                <a:solidFill>
                  <a:srgbClr val="FFFFFF"/>
                </a:solidFill>
                <a:latin typeface="Verdana"/>
                <a:cs typeface="Verdana"/>
              </a:rPr>
              <a:t>is</a:t>
            </a:r>
            <a:r>
              <a:rPr sz="1600" spc="5" dirty="0">
                <a:solidFill>
                  <a:srgbClr val="FFFFFF"/>
                </a:solidFill>
                <a:latin typeface="Verdana"/>
                <a:cs typeface="Verdana"/>
              </a:rPr>
              <a:t> </a:t>
            </a:r>
            <a:r>
              <a:rPr sz="1600" spc="-5" dirty="0">
                <a:solidFill>
                  <a:srgbClr val="FFFFFF"/>
                </a:solidFill>
                <a:latin typeface="Verdana"/>
                <a:cs typeface="Verdana"/>
              </a:rPr>
              <a:t>used</a:t>
            </a:r>
            <a:r>
              <a:rPr sz="1600" spc="20"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initialize</a:t>
            </a:r>
            <a:r>
              <a:rPr sz="1600" spc="35" dirty="0">
                <a:solidFill>
                  <a:srgbClr val="FFFFFF"/>
                </a:solidFill>
                <a:latin typeface="Verdana"/>
                <a:cs typeface="Verdana"/>
              </a:rPr>
              <a:t> </a:t>
            </a:r>
            <a:r>
              <a:rPr sz="1600" spc="-5" dirty="0">
                <a:solidFill>
                  <a:srgbClr val="FFFFFF"/>
                </a:solidFill>
                <a:latin typeface="Verdana"/>
                <a:cs typeface="Verdana"/>
              </a:rPr>
              <a:t>o</a:t>
            </a:r>
            <a:r>
              <a:rPr sz="1600" i="1" spc="-5" dirty="0">
                <a:solidFill>
                  <a:srgbClr val="FFFFFF"/>
                </a:solidFill>
                <a:latin typeface="Verdana"/>
                <a:cs typeface="Verdana"/>
              </a:rPr>
              <a:t>b</a:t>
            </a:r>
            <a:r>
              <a:rPr sz="1600" spc="-5" dirty="0">
                <a:solidFill>
                  <a:srgbClr val="FFFFFF"/>
                </a:solidFill>
                <a:latin typeface="Verdana"/>
                <a:cs typeface="Verdana"/>
              </a:rPr>
              <a:t>jects.</a:t>
            </a:r>
            <a:r>
              <a:rPr sz="1600" spc="25" dirty="0">
                <a:solidFill>
                  <a:srgbClr val="FFFFFF"/>
                </a:solidFill>
                <a:latin typeface="Verdana"/>
                <a:cs typeface="Verdana"/>
              </a:rPr>
              <a:t> </a:t>
            </a:r>
            <a:r>
              <a:rPr sz="1600" spc="-10" dirty="0">
                <a:solidFill>
                  <a:srgbClr val="FFFFFF"/>
                </a:solidFill>
                <a:latin typeface="Verdana"/>
                <a:cs typeface="Verdana"/>
              </a:rPr>
              <a:t>The</a:t>
            </a:r>
            <a:r>
              <a:rPr sz="1600" spc="10" dirty="0">
                <a:solidFill>
                  <a:srgbClr val="FFFFFF"/>
                </a:solidFill>
                <a:latin typeface="Verdana"/>
                <a:cs typeface="Verdana"/>
              </a:rPr>
              <a:t> </a:t>
            </a:r>
            <a:r>
              <a:rPr sz="1600" spc="-5" dirty="0">
                <a:solidFill>
                  <a:srgbClr val="FFFFFF"/>
                </a:solidFill>
                <a:latin typeface="Verdana"/>
                <a:cs typeface="Verdana"/>
              </a:rPr>
              <a:t>constructor</a:t>
            </a:r>
            <a:r>
              <a:rPr sz="1600" spc="50" dirty="0">
                <a:solidFill>
                  <a:srgbClr val="FFFFFF"/>
                </a:solidFill>
                <a:latin typeface="Verdana"/>
                <a:cs typeface="Verdana"/>
              </a:rPr>
              <a:t> </a:t>
            </a:r>
            <a:r>
              <a:rPr sz="1600" spc="-10" dirty="0">
                <a:solidFill>
                  <a:srgbClr val="FFFFFF"/>
                </a:solidFill>
                <a:latin typeface="Verdana"/>
                <a:cs typeface="Verdana"/>
              </a:rPr>
              <a:t>is </a:t>
            </a:r>
            <a:r>
              <a:rPr sz="1600" spc="-545" dirty="0">
                <a:solidFill>
                  <a:srgbClr val="FFFFFF"/>
                </a:solidFill>
                <a:latin typeface="Verdana"/>
                <a:cs typeface="Verdana"/>
              </a:rPr>
              <a:t> </a:t>
            </a:r>
            <a:r>
              <a:rPr sz="1600" spc="-10" dirty="0">
                <a:solidFill>
                  <a:srgbClr val="FFFFFF"/>
                </a:solidFill>
                <a:latin typeface="Verdana"/>
                <a:cs typeface="Verdana"/>
              </a:rPr>
              <a:t>called</a:t>
            </a:r>
            <a:r>
              <a:rPr sz="1600" spc="20" dirty="0">
                <a:solidFill>
                  <a:srgbClr val="FFFFFF"/>
                </a:solidFill>
                <a:latin typeface="Verdana"/>
                <a:cs typeface="Verdana"/>
              </a:rPr>
              <a:t> </a:t>
            </a:r>
            <a:r>
              <a:rPr sz="1600" spc="-10" dirty="0">
                <a:solidFill>
                  <a:srgbClr val="FFFFFF"/>
                </a:solidFill>
                <a:latin typeface="Verdana"/>
                <a:cs typeface="Verdana"/>
              </a:rPr>
              <a:t>when</a:t>
            </a:r>
            <a:r>
              <a:rPr sz="1600" spc="5" dirty="0">
                <a:solidFill>
                  <a:srgbClr val="FFFFFF"/>
                </a:solidFill>
                <a:latin typeface="Verdana"/>
                <a:cs typeface="Verdana"/>
              </a:rPr>
              <a:t> </a:t>
            </a:r>
            <a:r>
              <a:rPr sz="1600" spc="-5" dirty="0">
                <a:solidFill>
                  <a:srgbClr val="FFFFFF"/>
                </a:solidFill>
                <a:latin typeface="Verdana"/>
                <a:cs typeface="Verdana"/>
              </a:rPr>
              <a:t>an</a:t>
            </a:r>
            <a:r>
              <a:rPr sz="1600" spc="15" dirty="0">
                <a:solidFill>
                  <a:srgbClr val="FFFFFF"/>
                </a:solidFill>
                <a:latin typeface="Verdana"/>
                <a:cs typeface="Verdana"/>
              </a:rPr>
              <a:t> </a:t>
            </a:r>
            <a:r>
              <a:rPr sz="1600" spc="-5" dirty="0">
                <a:solidFill>
                  <a:srgbClr val="FFFFFF"/>
                </a:solidFill>
                <a:latin typeface="Verdana"/>
                <a:cs typeface="Verdana"/>
              </a:rPr>
              <a:t>object</a:t>
            </a:r>
            <a:r>
              <a:rPr sz="1600" dirty="0">
                <a:solidFill>
                  <a:srgbClr val="FFFFFF"/>
                </a:solidFill>
                <a:latin typeface="Verdana"/>
                <a:cs typeface="Verdana"/>
              </a:rPr>
              <a:t> </a:t>
            </a:r>
            <a:r>
              <a:rPr sz="1600" spc="-5" dirty="0">
                <a:solidFill>
                  <a:srgbClr val="FFFFFF"/>
                </a:solidFill>
                <a:latin typeface="Verdana"/>
                <a:cs typeface="Verdana"/>
              </a:rPr>
              <a:t>of</a:t>
            </a:r>
            <a:r>
              <a:rPr sz="1600" spc="5" dirty="0">
                <a:solidFill>
                  <a:srgbClr val="FFFFFF"/>
                </a:solidFill>
                <a:latin typeface="Verdana"/>
                <a:cs typeface="Verdana"/>
              </a:rPr>
              <a:t> </a:t>
            </a:r>
            <a:r>
              <a:rPr sz="1600" spc="-5" dirty="0">
                <a:solidFill>
                  <a:srgbClr val="FFFFFF"/>
                </a:solidFill>
                <a:latin typeface="Verdana"/>
                <a:cs typeface="Verdana"/>
              </a:rPr>
              <a:t>a</a:t>
            </a:r>
            <a:r>
              <a:rPr sz="1600" dirty="0">
                <a:solidFill>
                  <a:srgbClr val="FFFFFF"/>
                </a:solidFill>
                <a:latin typeface="Verdana"/>
                <a:cs typeface="Verdana"/>
              </a:rPr>
              <a:t> </a:t>
            </a:r>
            <a:r>
              <a:rPr sz="1600" spc="-5" dirty="0">
                <a:solidFill>
                  <a:srgbClr val="FFFFFF"/>
                </a:solidFill>
                <a:latin typeface="Verdana"/>
                <a:cs typeface="Verdana"/>
              </a:rPr>
              <a:t>class</a:t>
            </a:r>
            <a:r>
              <a:rPr sz="1600" spc="35" dirty="0">
                <a:solidFill>
                  <a:srgbClr val="FFFFFF"/>
                </a:solidFill>
                <a:latin typeface="Verdana"/>
                <a:cs typeface="Verdana"/>
              </a:rPr>
              <a:t> </a:t>
            </a:r>
            <a:r>
              <a:rPr sz="1600" spc="-5" dirty="0">
                <a:solidFill>
                  <a:srgbClr val="FFFFFF"/>
                </a:solidFill>
                <a:latin typeface="Verdana"/>
                <a:cs typeface="Verdana"/>
              </a:rPr>
              <a:t>is</a:t>
            </a:r>
            <a:r>
              <a:rPr sz="1600" dirty="0">
                <a:solidFill>
                  <a:srgbClr val="FFFFFF"/>
                </a:solidFill>
                <a:latin typeface="Verdana"/>
                <a:cs typeface="Verdana"/>
              </a:rPr>
              <a:t> </a:t>
            </a:r>
            <a:r>
              <a:rPr sz="1600" spc="-5" dirty="0">
                <a:solidFill>
                  <a:srgbClr val="FFFFFF"/>
                </a:solidFill>
                <a:latin typeface="Verdana"/>
                <a:cs typeface="Verdana"/>
              </a:rPr>
              <a:t>created.</a:t>
            </a:r>
            <a:r>
              <a:rPr sz="1600" spc="35" dirty="0">
                <a:solidFill>
                  <a:srgbClr val="FFFFFF"/>
                </a:solidFill>
                <a:latin typeface="Verdana"/>
                <a:cs typeface="Verdana"/>
              </a:rPr>
              <a:t> </a:t>
            </a:r>
            <a:r>
              <a:rPr sz="1600" dirty="0">
                <a:solidFill>
                  <a:srgbClr val="FFFFFF"/>
                </a:solidFill>
                <a:latin typeface="Verdana"/>
                <a:cs typeface="Verdana"/>
              </a:rPr>
              <a:t>It</a:t>
            </a:r>
            <a:r>
              <a:rPr sz="1600" spc="-20" dirty="0">
                <a:solidFill>
                  <a:srgbClr val="FFFFFF"/>
                </a:solidFill>
                <a:latin typeface="Verdana"/>
                <a:cs typeface="Verdana"/>
              </a:rPr>
              <a:t> </a:t>
            </a:r>
            <a:r>
              <a:rPr sz="1600" spc="-5" dirty="0">
                <a:solidFill>
                  <a:srgbClr val="FFFFFF"/>
                </a:solidFill>
                <a:latin typeface="Verdana"/>
                <a:cs typeface="Verdana"/>
              </a:rPr>
              <a:t>can</a:t>
            </a:r>
            <a:r>
              <a:rPr sz="1600" spc="20" dirty="0">
                <a:solidFill>
                  <a:srgbClr val="FFFFFF"/>
                </a:solidFill>
                <a:latin typeface="Verdana"/>
                <a:cs typeface="Verdana"/>
              </a:rPr>
              <a:t> </a:t>
            </a:r>
            <a:r>
              <a:rPr sz="1600" spc="-5" dirty="0">
                <a:solidFill>
                  <a:srgbClr val="FFFFFF"/>
                </a:solidFill>
                <a:latin typeface="Verdana"/>
                <a:cs typeface="Verdana"/>
              </a:rPr>
              <a:t>be used</a:t>
            </a:r>
            <a:r>
              <a:rPr sz="1600" spc="25" dirty="0">
                <a:solidFill>
                  <a:srgbClr val="FFFFFF"/>
                </a:solidFill>
                <a:latin typeface="Verdana"/>
                <a:cs typeface="Verdana"/>
              </a:rPr>
              <a:t> </a:t>
            </a:r>
            <a:r>
              <a:rPr sz="1600" spc="-5" dirty="0">
                <a:solidFill>
                  <a:srgbClr val="FFFFFF"/>
                </a:solidFill>
                <a:latin typeface="Verdana"/>
                <a:cs typeface="Verdana"/>
              </a:rPr>
              <a:t>to</a:t>
            </a:r>
            <a:r>
              <a:rPr sz="1600" dirty="0">
                <a:solidFill>
                  <a:srgbClr val="FFFFFF"/>
                </a:solidFill>
                <a:latin typeface="Verdana"/>
                <a:cs typeface="Verdana"/>
              </a:rPr>
              <a:t> </a:t>
            </a:r>
            <a:r>
              <a:rPr sz="1600" spc="-10" dirty="0">
                <a:solidFill>
                  <a:srgbClr val="FFFFFF"/>
                </a:solidFill>
                <a:latin typeface="Verdana"/>
                <a:cs typeface="Verdana"/>
              </a:rPr>
              <a:t>set</a:t>
            </a:r>
            <a:r>
              <a:rPr sz="1600" spc="10" dirty="0">
                <a:solidFill>
                  <a:srgbClr val="FFFFFF"/>
                </a:solidFill>
                <a:latin typeface="Verdana"/>
                <a:cs typeface="Verdana"/>
              </a:rPr>
              <a:t> </a:t>
            </a:r>
            <a:r>
              <a:rPr sz="1600" spc="-10" dirty="0">
                <a:solidFill>
                  <a:srgbClr val="FFFFFF"/>
                </a:solidFill>
                <a:latin typeface="Verdana"/>
                <a:cs typeface="Verdana"/>
              </a:rPr>
              <a:t>initial</a:t>
            </a:r>
            <a:r>
              <a:rPr sz="1600" spc="10" dirty="0">
                <a:solidFill>
                  <a:srgbClr val="FFFFFF"/>
                </a:solidFill>
                <a:latin typeface="Verdana"/>
                <a:cs typeface="Verdana"/>
              </a:rPr>
              <a:t> </a:t>
            </a:r>
            <a:r>
              <a:rPr sz="1600" spc="-10" dirty="0">
                <a:solidFill>
                  <a:srgbClr val="FFFFFF"/>
                </a:solidFill>
                <a:latin typeface="Verdana"/>
                <a:cs typeface="Verdana"/>
              </a:rPr>
              <a:t>values</a:t>
            </a:r>
            <a:r>
              <a:rPr sz="1600" spc="30" dirty="0">
                <a:solidFill>
                  <a:srgbClr val="FFFFFF"/>
                </a:solidFill>
                <a:latin typeface="Verdana"/>
                <a:cs typeface="Verdana"/>
              </a:rPr>
              <a:t> </a:t>
            </a:r>
            <a:r>
              <a:rPr sz="1600" spc="-5" dirty="0">
                <a:solidFill>
                  <a:srgbClr val="FFFFFF"/>
                </a:solidFill>
                <a:latin typeface="Verdana"/>
                <a:cs typeface="Verdana"/>
              </a:rPr>
              <a:t>for</a:t>
            </a:r>
            <a:r>
              <a:rPr sz="1600" spc="5" dirty="0">
                <a:solidFill>
                  <a:srgbClr val="FFFFFF"/>
                </a:solidFill>
                <a:latin typeface="Verdana"/>
                <a:cs typeface="Verdana"/>
              </a:rPr>
              <a:t> </a:t>
            </a:r>
            <a:r>
              <a:rPr sz="1600" spc="-10" dirty="0">
                <a:solidFill>
                  <a:srgbClr val="FFFFFF"/>
                </a:solidFill>
                <a:latin typeface="Verdana"/>
                <a:cs typeface="Verdana"/>
              </a:rPr>
              <a:t>object </a:t>
            </a:r>
            <a:r>
              <a:rPr sz="1600" spc="-5" dirty="0">
                <a:solidFill>
                  <a:srgbClr val="FFFFFF"/>
                </a:solidFill>
                <a:latin typeface="Verdana"/>
                <a:cs typeface="Verdana"/>
              </a:rPr>
              <a:t> attributes:</a:t>
            </a:r>
            <a:endParaRPr sz="160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14300" y="0"/>
              <a:ext cx="11963400" cy="685799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964" y="1399032"/>
            <a:ext cx="6867144" cy="4751832"/>
          </a:xfrm>
          <a:prstGeom prst="rect">
            <a:avLst/>
          </a:prstGeom>
        </p:spPr>
      </p:pic>
      <p:sp>
        <p:nvSpPr>
          <p:cNvPr id="3" name="object 3"/>
          <p:cNvSpPr txBox="1"/>
          <p:nvPr/>
        </p:nvSpPr>
        <p:spPr>
          <a:xfrm>
            <a:off x="4193285" y="264668"/>
            <a:ext cx="3804920" cy="513715"/>
          </a:xfrm>
          <a:prstGeom prst="rect">
            <a:avLst/>
          </a:prstGeom>
        </p:spPr>
        <p:txBody>
          <a:bodyPr vert="horz" wrap="square" lIns="0" tIns="12700" rIns="0" bIns="0" rtlCol="0">
            <a:spAutoFit/>
          </a:bodyPr>
          <a:lstStyle/>
          <a:p>
            <a:pPr marL="12700">
              <a:lnSpc>
                <a:spcPct val="100000"/>
              </a:lnSpc>
              <a:spcBef>
                <a:spcPts val="100"/>
              </a:spcBef>
            </a:pPr>
            <a:r>
              <a:rPr sz="3200" spc="190" dirty="0">
                <a:solidFill>
                  <a:srgbClr val="FA8B29"/>
                </a:solidFill>
                <a:latin typeface="Cambria"/>
                <a:cs typeface="Cambria"/>
              </a:rPr>
              <a:t>CLASSES</a:t>
            </a:r>
            <a:r>
              <a:rPr sz="3200" spc="10" dirty="0">
                <a:solidFill>
                  <a:srgbClr val="FA8B29"/>
                </a:solidFill>
                <a:latin typeface="Cambria"/>
                <a:cs typeface="Cambria"/>
              </a:rPr>
              <a:t> </a:t>
            </a:r>
            <a:r>
              <a:rPr sz="3200" spc="165" dirty="0">
                <a:solidFill>
                  <a:srgbClr val="FA8B29"/>
                </a:solidFill>
                <a:latin typeface="Cambria"/>
                <a:cs typeface="Cambria"/>
              </a:rPr>
              <a:t>METHODS</a:t>
            </a:r>
            <a:endParaRPr sz="3200" dirty="0">
              <a:latin typeface="Cambria"/>
              <a:cs typeface="Cambria"/>
            </a:endParaRPr>
          </a:p>
        </p:txBody>
      </p:sp>
      <p:sp>
        <p:nvSpPr>
          <p:cNvPr id="4" name="object 4"/>
          <p:cNvSpPr txBox="1"/>
          <p:nvPr/>
        </p:nvSpPr>
        <p:spPr>
          <a:xfrm>
            <a:off x="359156" y="1053465"/>
            <a:ext cx="1974214"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FFFF"/>
                </a:solidFill>
                <a:latin typeface="Segoe UI"/>
                <a:cs typeface="Segoe UI"/>
              </a:rPr>
              <a:t>Java</a:t>
            </a:r>
            <a:r>
              <a:rPr sz="1800" spc="-50" dirty="0">
                <a:solidFill>
                  <a:srgbClr val="FFFFFF"/>
                </a:solidFill>
                <a:latin typeface="Segoe UI"/>
                <a:cs typeface="Segoe UI"/>
              </a:rPr>
              <a:t> </a:t>
            </a:r>
            <a:r>
              <a:rPr sz="1800" spc="-5" dirty="0">
                <a:solidFill>
                  <a:srgbClr val="FFFFFF"/>
                </a:solidFill>
                <a:latin typeface="Segoe UI"/>
                <a:cs typeface="Segoe UI"/>
              </a:rPr>
              <a:t>class</a:t>
            </a:r>
            <a:r>
              <a:rPr sz="1800" spc="-25" dirty="0">
                <a:solidFill>
                  <a:srgbClr val="FFFFFF"/>
                </a:solidFill>
                <a:latin typeface="Segoe UI"/>
                <a:cs typeface="Segoe UI"/>
              </a:rPr>
              <a:t> </a:t>
            </a:r>
            <a:r>
              <a:rPr sz="1800" spc="-5" dirty="0">
                <a:solidFill>
                  <a:srgbClr val="FFFFFF"/>
                </a:solidFill>
                <a:latin typeface="Segoe UI"/>
                <a:cs typeface="Segoe UI"/>
              </a:rPr>
              <a:t>methods:</a:t>
            </a:r>
            <a:endParaRPr sz="1800">
              <a:latin typeface="Segoe UI"/>
              <a:cs typeface="Segoe U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0767" y="438910"/>
            <a:ext cx="6800088" cy="6419086"/>
          </a:xfrm>
          <a:prstGeom prst="rect">
            <a:avLst/>
          </a:prstGeom>
        </p:spPr>
      </p:pic>
      <p:sp>
        <p:nvSpPr>
          <p:cNvPr id="3" name="object 3"/>
          <p:cNvSpPr txBox="1">
            <a:spLocks noGrp="1"/>
          </p:cNvSpPr>
          <p:nvPr>
            <p:ph type="title"/>
          </p:nvPr>
        </p:nvSpPr>
        <p:spPr>
          <a:xfrm>
            <a:off x="3438271" y="0"/>
            <a:ext cx="4505960" cy="452120"/>
          </a:xfrm>
          <a:prstGeom prst="rect">
            <a:avLst/>
          </a:prstGeom>
        </p:spPr>
        <p:txBody>
          <a:bodyPr vert="horz" wrap="square" lIns="0" tIns="12065" rIns="0" bIns="0" rtlCol="0">
            <a:spAutoFit/>
          </a:bodyPr>
          <a:lstStyle/>
          <a:p>
            <a:pPr marL="12700">
              <a:lnSpc>
                <a:spcPct val="100000"/>
              </a:lnSpc>
              <a:spcBef>
                <a:spcPts val="95"/>
              </a:spcBef>
            </a:pPr>
            <a:r>
              <a:rPr sz="2800" b="1" spc="210" dirty="0">
                <a:latin typeface="Cambria"/>
                <a:cs typeface="Cambria"/>
              </a:rPr>
              <a:t>INITIALIZATION</a:t>
            </a:r>
            <a:r>
              <a:rPr sz="2800" b="1" spc="85" dirty="0">
                <a:latin typeface="Cambria"/>
                <a:cs typeface="Cambria"/>
              </a:rPr>
              <a:t> </a:t>
            </a:r>
            <a:r>
              <a:rPr sz="2800" b="1" spc="335" dirty="0">
                <a:latin typeface="Cambria"/>
                <a:cs typeface="Cambria"/>
              </a:rPr>
              <a:t>BLOCK</a:t>
            </a:r>
            <a:endParaRPr sz="2800">
              <a:latin typeface="Cambria"/>
              <a:cs typeface="Cambria"/>
            </a:endParaRPr>
          </a:p>
        </p:txBody>
      </p:sp>
      <p:sp>
        <p:nvSpPr>
          <p:cNvPr id="4" name="object 4"/>
          <p:cNvSpPr txBox="1"/>
          <p:nvPr/>
        </p:nvSpPr>
        <p:spPr>
          <a:xfrm>
            <a:off x="0" y="689678"/>
            <a:ext cx="4773167" cy="5521383"/>
          </a:xfrm>
          <a:prstGeom prst="rect">
            <a:avLst/>
          </a:prstGeom>
        </p:spPr>
        <p:txBody>
          <a:bodyPr vert="horz" wrap="square" lIns="0" tIns="12065" rIns="0" bIns="0" rtlCol="0">
            <a:spAutoFit/>
          </a:bodyPr>
          <a:lstStyle/>
          <a:p>
            <a:pPr marL="12700" marR="148590">
              <a:lnSpc>
                <a:spcPct val="100000"/>
              </a:lnSpc>
              <a:spcBef>
                <a:spcPts val="95"/>
              </a:spcBef>
            </a:pPr>
            <a:r>
              <a:rPr sz="2000" spc="-5" dirty="0">
                <a:solidFill>
                  <a:srgbClr val="FFFFFF"/>
                </a:solidFill>
                <a:latin typeface="Calibri"/>
                <a:cs typeface="Calibri"/>
              </a:rPr>
              <a:t>In</a:t>
            </a:r>
            <a:r>
              <a:rPr sz="2000" spc="-20" dirty="0">
                <a:solidFill>
                  <a:srgbClr val="FFFFFF"/>
                </a:solidFill>
                <a:latin typeface="Calibri"/>
                <a:cs typeface="Calibri"/>
              </a:rPr>
              <a:t> </a:t>
            </a:r>
            <a:r>
              <a:rPr sz="2000" spc="-5" dirty="0">
                <a:solidFill>
                  <a:srgbClr val="FFFFFF"/>
                </a:solidFill>
                <a:latin typeface="Calibri"/>
                <a:cs typeface="Calibri"/>
              </a:rPr>
              <a:t>a </a:t>
            </a:r>
            <a:r>
              <a:rPr sz="2000" spc="-15" dirty="0">
                <a:solidFill>
                  <a:srgbClr val="FFFFFF"/>
                </a:solidFill>
                <a:latin typeface="Calibri"/>
                <a:cs typeface="Calibri"/>
              </a:rPr>
              <a:t>Java</a:t>
            </a:r>
            <a:r>
              <a:rPr sz="2000" spc="-5" dirty="0">
                <a:solidFill>
                  <a:srgbClr val="FFFFFF"/>
                </a:solidFill>
                <a:latin typeface="Calibri"/>
                <a:cs typeface="Calibri"/>
              </a:rPr>
              <a:t> </a:t>
            </a:r>
            <a:r>
              <a:rPr sz="2000" spc="-15" dirty="0">
                <a:solidFill>
                  <a:srgbClr val="FFFFFF"/>
                </a:solidFill>
                <a:latin typeface="Calibri"/>
                <a:cs typeface="Calibri"/>
              </a:rPr>
              <a:t>program,</a:t>
            </a:r>
            <a:r>
              <a:rPr sz="2000" spc="20" dirty="0">
                <a:solidFill>
                  <a:srgbClr val="FFFFFF"/>
                </a:solidFill>
                <a:latin typeface="Calibri"/>
                <a:cs typeface="Calibri"/>
              </a:rPr>
              <a:t> </a:t>
            </a:r>
            <a:r>
              <a:rPr sz="2000" spc="-10" dirty="0">
                <a:solidFill>
                  <a:srgbClr val="FFFFFF"/>
                </a:solidFill>
                <a:latin typeface="Calibri"/>
                <a:cs typeface="Calibri"/>
              </a:rPr>
              <a:t>operations</a:t>
            </a:r>
            <a:r>
              <a:rPr sz="2000" spc="5" dirty="0">
                <a:solidFill>
                  <a:srgbClr val="FFFFFF"/>
                </a:solidFill>
                <a:latin typeface="Calibri"/>
                <a:cs typeface="Calibri"/>
              </a:rPr>
              <a:t> </a:t>
            </a:r>
            <a:r>
              <a:rPr sz="2000" spc="-10" dirty="0">
                <a:solidFill>
                  <a:srgbClr val="FFFFFF"/>
                </a:solidFill>
                <a:latin typeface="Calibri"/>
                <a:cs typeface="Calibri"/>
              </a:rPr>
              <a:t>can</a:t>
            </a:r>
            <a:r>
              <a:rPr sz="2000" dirty="0">
                <a:solidFill>
                  <a:srgbClr val="FFFFFF"/>
                </a:solidFill>
                <a:latin typeface="Calibri"/>
                <a:cs typeface="Calibri"/>
              </a:rPr>
              <a:t> </a:t>
            </a:r>
            <a:r>
              <a:rPr sz="2000" spc="-5" dirty="0">
                <a:solidFill>
                  <a:srgbClr val="FFFFFF"/>
                </a:solidFill>
                <a:latin typeface="Calibri"/>
                <a:cs typeface="Calibri"/>
              </a:rPr>
              <a:t>be</a:t>
            </a:r>
            <a:r>
              <a:rPr sz="2000" spc="5" dirty="0">
                <a:solidFill>
                  <a:srgbClr val="FFFFFF"/>
                </a:solidFill>
                <a:latin typeface="Calibri"/>
                <a:cs typeface="Calibri"/>
              </a:rPr>
              <a:t> </a:t>
            </a:r>
            <a:r>
              <a:rPr sz="2000" spc="-15" dirty="0">
                <a:solidFill>
                  <a:srgbClr val="FFFFFF"/>
                </a:solidFill>
                <a:latin typeface="Calibri"/>
                <a:cs typeface="Calibri"/>
              </a:rPr>
              <a:t>performed </a:t>
            </a:r>
            <a:r>
              <a:rPr sz="2000" spc="-10" dirty="0">
                <a:solidFill>
                  <a:srgbClr val="FFFFFF"/>
                </a:solidFill>
                <a:latin typeface="Calibri"/>
                <a:cs typeface="Calibri"/>
              </a:rPr>
              <a:t> </a:t>
            </a:r>
            <a:r>
              <a:rPr sz="2000" spc="-5" dirty="0">
                <a:solidFill>
                  <a:srgbClr val="FFFFFF"/>
                </a:solidFill>
                <a:latin typeface="Calibri"/>
                <a:cs typeface="Calibri"/>
              </a:rPr>
              <a:t>on</a:t>
            </a:r>
            <a:r>
              <a:rPr sz="2000" spc="5" dirty="0">
                <a:solidFill>
                  <a:srgbClr val="FFFFFF"/>
                </a:solidFill>
                <a:latin typeface="Calibri"/>
                <a:cs typeface="Calibri"/>
              </a:rPr>
              <a:t> </a:t>
            </a:r>
            <a:r>
              <a:rPr sz="2000" spc="-10" dirty="0">
                <a:solidFill>
                  <a:srgbClr val="FFFFFF"/>
                </a:solidFill>
                <a:latin typeface="Calibri"/>
                <a:cs typeface="Calibri"/>
              </a:rPr>
              <a:t>methods,</a:t>
            </a:r>
            <a:r>
              <a:rPr sz="2000" spc="2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and</a:t>
            </a:r>
            <a:r>
              <a:rPr sz="2000" dirty="0">
                <a:solidFill>
                  <a:srgbClr val="FFFFFF"/>
                </a:solidFill>
                <a:latin typeface="Calibri"/>
                <a:cs typeface="Calibri"/>
              </a:rPr>
              <a:t> </a:t>
            </a:r>
            <a:r>
              <a:rPr sz="2000" spc="-10" dirty="0">
                <a:solidFill>
                  <a:srgbClr val="FFFFFF"/>
                </a:solidFill>
                <a:latin typeface="Calibri"/>
                <a:cs typeface="Calibri"/>
              </a:rPr>
              <a:t>initialization </a:t>
            </a:r>
            <a:r>
              <a:rPr sz="2000" spc="-5" dirty="0">
                <a:solidFill>
                  <a:srgbClr val="FFFFFF"/>
                </a:solidFill>
                <a:latin typeface="Calibri"/>
                <a:cs typeface="Calibri"/>
              </a:rPr>
              <a:t> </a:t>
            </a:r>
            <a:r>
              <a:rPr sz="2000" spc="-10" dirty="0">
                <a:solidFill>
                  <a:srgbClr val="FFFFFF"/>
                </a:solidFill>
                <a:latin typeface="Calibri"/>
                <a:cs typeface="Calibri"/>
              </a:rPr>
              <a:t>blocks.</a:t>
            </a:r>
            <a:r>
              <a:rPr sz="200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10" dirty="0">
                <a:solidFill>
                  <a:srgbClr val="FFFFFF"/>
                </a:solidFill>
                <a:latin typeface="Calibri"/>
                <a:cs typeface="Calibri"/>
              </a:rPr>
              <a:t>Initialization</a:t>
            </a:r>
            <a:r>
              <a:rPr sz="2000" spc="-25"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used</a:t>
            </a:r>
            <a:r>
              <a:rPr sz="2000" spc="10" dirty="0">
                <a:solidFill>
                  <a:srgbClr val="FFFFFF"/>
                </a:solidFill>
                <a:latin typeface="Calibri"/>
                <a:cs typeface="Calibri"/>
              </a:rPr>
              <a:t> </a:t>
            </a:r>
            <a:r>
              <a:rPr sz="2000" spc="-10" dirty="0">
                <a:solidFill>
                  <a:srgbClr val="FFFFFF"/>
                </a:solidFill>
                <a:latin typeface="Calibri"/>
                <a:cs typeface="Calibri"/>
              </a:rPr>
              <a:t>to</a:t>
            </a:r>
            <a:r>
              <a:rPr sz="2000" dirty="0">
                <a:solidFill>
                  <a:srgbClr val="FFFFFF"/>
                </a:solidFill>
                <a:latin typeface="Calibri"/>
                <a:cs typeface="Calibri"/>
              </a:rPr>
              <a:t> </a:t>
            </a:r>
            <a:r>
              <a:rPr sz="2000" spc="-10" dirty="0">
                <a:solidFill>
                  <a:srgbClr val="FFFFFF"/>
                </a:solidFill>
                <a:latin typeface="Calibri"/>
                <a:cs typeface="Calibri"/>
              </a:rPr>
              <a:t>initialize</a:t>
            </a:r>
            <a:r>
              <a:rPr sz="2000" spc="-30" dirty="0">
                <a:solidFill>
                  <a:srgbClr val="FFFFFF"/>
                </a:solidFill>
                <a:latin typeface="Calibri"/>
                <a:cs typeface="Calibri"/>
              </a:rPr>
              <a:t> </a:t>
            </a:r>
            <a:r>
              <a:rPr sz="2000" spc="-10" dirty="0">
                <a:solidFill>
                  <a:srgbClr val="FFFFFF"/>
                </a:solidFill>
                <a:latin typeface="Calibri"/>
                <a:cs typeface="Calibri"/>
              </a:rPr>
              <a:t>instance</a:t>
            </a:r>
            <a:r>
              <a:rPr sz="2000" spc="-15" dirty="0">
                <a:solidFill>
                  <a:srgbClr val="FFFFFF"/>
                </a:solidFill>
                <a:latin typeface="Calibri"/>
                <a:cs typeface="Calibri"/>
              </a:rPr>
              <a:t> </a:t>
            </a:r>
            <a:r>
              <a:rPr sz="2000" spc="-5" dirty="0">
                <a:solidFill>
                  <a:srgbClr val="FFFFFF"/>
                </a:solidFill>
                <a:latin typeface="Calibri"/>
                <a:cs typeface="Calibri"/>
              </a:rPr>
              <a:t>variables. So</a:t>
            </a:r>
            <a:r>
              <a:rPr sz="2000" spc="20" dirty="0">
                <a:solidFill>
                  <a:srgbClr val="FFFFFF"/>
                </a:solidFill>
                <a:latin typeface="Calibri"/>
                <a:cs typeface="Calibri"/>
              </a:rPr>
              <a:t> </a:t>
            </a:r>
            <a:r>
              <a:rPr sz="2000" spc="-25" dirty="0">
                <a:solidFill>
                  <a:srgbClr val="FFFFFF"/>
                </a:solidFill>
                <a:latin typeface="Calibri"/>
                <a:cs typeface="Calibri"/>
              </a:rPr>
              <a:t>firstly,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0" dirty="0">
                <a:solidFill>
                  <a:srgbClr val="FFFFFF"/>
                </a:solidFill>
                <a:latin typeface="Calibri"/>
                <a:cs typeface="Calibri"/>
              </a:rPr>
              <a:t>constructor</a:t>
            </a:r>
            <a:r>
              <a:rPr sz="2000" spc="5" dirty="0">
                <a:solidFill>
                  <a:srgbClr val="FFFFFF"/>
                </a:solidFill>
                <a:latin typeface="Calibri"/>
                <a:cs typeface="Calibri"/>
              </a:rPr>
              <a:t> </a:t>
            </a:r>
            <a:r>
              <a:rPr sz="2000" spc="-5" dirty="0">
                <a:solidFill>
                  <a:srgbClr val="FFFFFF"/>
                </a:solidFill>
                <a:latin typeface="Calibri"/>
                <a:cs typeface="Calibri"/>
              </a:rPr>
              <a:t>is </a:t>
            </a:r>
            <a:r>
              <a:rPr sz="2000" spc="-15" dirty="0">
                <a:solidFill>
                  <a:srgbClr val="FFFFFF"/>
                </a:solidFill>
                <a:latin typeface="Calibri"/>
                <a:cs typeface="Calibri"/>
              </a:rPr>
              <a:t>invoked,</a:t>
            </a:r>
            <a:r>
              <a:rPr sz="2000" spc="5"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5" dirty="0">
                <a:solidFill>
                  <a:srgbClr val="FFFFFF"/>
                </a:solidFill>
                <a:latin typeface="Calibri"/>
                <a:cs typeface="Calibri"/>
              </a:rPr>
              <a:t>java</a:t>
            </a:r>
            <a:r>
              <a:rPr sz="2000" spc="-10" dirty="0">
                <a:solidFill>
                  <a:srgbClr val="FFFFFF"/>
                </a:solidFill>
                <a:latin typeface="Calibri"/>
                <a:cs typeface="Calibri"/>
              </a:rPr>
              <a:t> compiler </a:t>
            </a:r>
            <a:r>
              <a:rPr sz="2000" spc="-5" dirty="0">
                <a:solidFill>
                  <a:srgbClr val="FFFFFF"/>
                </a:solidFill>
                <a:latin typeface="Calibri"/>
                <a:cs typeface="Calibri"/>
              </a:rPr>
              <a:t> </a:t>
            </a:r>
            <a:r>
              <a:rPr sz="2000" spc="-10" dirty="0">
                <a:solidFill>
                  <a:srgbClr val="FFFFFF"/>
                </a:solidFill>
                <a:latin typeface="Calibri"/>
                <a:cs typeface="Calibri"/>
              </a:rPr>
              <a:t>copies </a:t>
            </a:r>
            <a:r>
              <a:rPr sz="2000" spc="-5" dirty="0">
                <a:solidFill>
                  <a:srgbClr val="FFFFFF"/>
                </a:solidFill>
                <a:latin typeface="Calibri"/>
                <a:cs typeface="Calibri"/>
              </a:rPr>
              <a:t>the </a:t>
            </a:r>
            <a:r>
              <a:rPr sz="2000" spc="-10" dirty="0">
                <a:solidFill>
                  <a:srgbClr val="FFFFFF"/>
                </a:solidFill>
                <a:latin typeface="Calibri"/>
                <a:cs typeface="Calibri"/>
              </a:rPr>
              <a:t>instance </a:t>
            </a:r>
            <a:r>
              <a:rPr sz="2000" spc="-5" dirty="0">
                <a:solidFill>
                  <a:srgbClr val="FFFFFF"/>
                </a:solidFill>
                <a:latin typeface="Calibri"/>
                <a:cs typeface="Calibri"/>
              </a:rPr>
              <a:t>initializer block in the </a:t>
            </a:r>
            <a:r>
              <a:rPr sz="2000" dirty="0">
                <a:solidFill>
                  <a:srgbClr val="FFFFFF"/>
                </a:solidFill>
                <a:latin typeface="Calibri"/>
                <a:cs typeface="Calibri"/>
              </a:rPr>
              <a:t> </a:t>
            </a:r>
            <a:r>
              <a:rPr sz="2000" spc="-10" dirty="0">
                <a:solidFill>
                  <a:srgbClr val="FFFFFF"/>
                </a:solidFill>
                <a:latin typeface="Calibri"/>
                <a:cs typeface="Calibri"/>
              </a:rPr>
              <a:t>constructor</a:t>
            </a:r>
            <a:r>
              <a:rPr sz="2000" spc="10" dirty="0">
                <a:solidFill>
                  <a:srgbClr val="FFFFFF"/>
                </a:solidFill>
                <a:latin typeface="Calibri"/>
                <a:cs typeface="Calibri"/>
              </a:rPr>
              <a:t> </a:t>
            </a:r>
            <a:r>
              <a:rPr sz="2000" spc="-10" dirty="0">
                <a:solidFill>
                  <a:srgbClr val="FFFFFF"/>
                </a:solidFill>
                <a:latin typeface="Calibri"/>
                <a:cs typeface="Calibri"/>
              </a:rPr>
              <a:t>after</a:t>
            </a:r>
            <a:r>
              <a:rPr sz="2000" spc="5" dirty="0">
                <a:solidFill>
                  <a:srgbClr val="FFFFFF"/>
                </a:solidFill>
                <a:latin typeface="Calibri"/>
                <a:cs typeface="Calibri"/>
              </a:rPr>
              <a:t> </a:t>
            </a:r>
            <a:r>
              <a:rPr sz="2000" spc="-5" dirty="0">
                <a:solidFill>
                  <a:srgbClr val="FFFFFF"/>
                </a:solidFill>
                <a:latin typeface="Calibri"/>
                <a:cs typeface="Calibri"/>
              </a:rPr>
              <a:t>the </a:t>
            </a:r>
            <a:r>
              <a:rPr sz="2000" spc="-15" dirty="0">
                <a:solidFill>
                  <a:srgbClr val="FFFFFF"/>
                </a:solidFill>
                <a:latin typeface="Calibri"/>
                <a:cs typeface="Calibri"/>
              </a:rPr>
              <a:t>first statement</a:t>
            </a:r>
            <a:r>
              <a:rPr sz="2000" spc="5" dirty="0">
                <a:solidFill>
                  <a:srgbClr val="FFFFFF"/>
                </a:solidFill>
                <a:latin typeface="Calibri"/>
                <a:cs typeface="Calibri"/>
              </a:rPr>
              <a:t> </a:t>
            </a:r>
            <a:r>
              <a:rPr sz="2000" spc="-10" dirty="0">
                <a:solidFill>
                  <a:srgbClr val="FFFFFF"/>
                </a:solidFill>
                <a:latin typeface="Calibri"/>
                <a:cs typeface="Calibri"/>
              </a:rPr>
              <a:t>super().</a:t>
            </a:r>
            <a:endParaRPr sz="2000" dirty="0">
              <a:latin typeface="Calibri"/>
              <a:cs typeface="Calibri"/>
            </a:endParaRPr>
          </a:p>
          <a:p>
            <a:pPr marL="12700" marR="34925">
              <a:lnSpc>
                <a:spcPct val="100000"/>
              </a:lnSpc>
            </a:pPr>
            <a:r>
              <a:rPr sz="2000" spc="-10" dirty="0">
                <a:solidFill>
                  <a:srgbClr val="FFFFFF"/>
                </a:solidFill>
                <a:latin typeface="Calibri"/>
                <a:cs typeface="Calibri"/>
              </a:rPr>
              <a:t>They</a:t>
            </a:r>
            <a:r>
              <a:rPr sz="2000" spc="5" dirty="0">
                <a:solidFill>
                  <a:srgbClr val="FFFFFF"/>
                </a:solidFill>
                <a:latin typeface="Calibri"/>
                <a:cs typeface="Calibri"/>
              </a:rPr>
              <a:t> </a:t>
            </a:r>
            <a:r>
              <a:rPr sz="2000" spc="-10" dirty="0">
                <a:solidFill>
                  <a:srgbClr val="FFFFFF"/>
                </a:solidFill>
                <a:latin typeface="Calibri"/>
                <a:cs typeface="Calibri"/>
              </a:rPr>
              <a:t>run</a:t>
            </a:r>
            <a:r>
              <a:rPr sz="2000" spc="-5" dirty="0">
                <a:solidFill>
                  <a:srgbClr val="FFFFFF"/>
                </a:solidFill>
                <a:latin typeface="Calibri"/>
                <a:cs typeface="Calibri"/>
              </a:rPr>
              <a:t> each</a:t>
            </a:r>
            <a:r>
              <a:rPr sz="2000" spc="15" dirty="0">
                <a:solidFill>
                  <a:srgbClr val="FFFFFF"/>
                </a:solidFill>
                <a:latin typeface="Calibri"/>
                <a:cs typeface="Calibri"/>
              </a:rPr>
              <a:t> </a:t>
            </a:r>
            <a:r>
              <a:rPr sz="2000" spc="-5" dirty="0">
                <a:solidFill>
                  <a:srgbClr val="FFFFFF"/>
                </a:solidFill>
                <a:latin typeface="Calibri"/>
                <a:cs typeface="Calibri"/>
              </a:rPr>
              <a:t>time</a:t>
            </a:r>
            <a:r>
              <a:rPr sz="2000" spc="-10" dirty="0">
                <a:solidFill>
                  <a:srgbClr val="FFFFFF"/>
                </a:solidFill>
                <a:latin typeface="Calibri"/>
                <a:cs typeface="Calibri"/>
              </a:rPr>
              <a:t> </a:t>
            </a:r>
            <a:r>
              <a:rPr sz="2000" spc="-5" dirty="0">
                <a:solidFill>
                  <a:srgbClr val="FFFFFF"/>
                </a:solidFill>
                <a:latin typeface="Calibri"/>
                <a:cs typeface="Calibri"/>
              </a:rPr>
              <a:t>when</a:t>
            </a:r>
            <a:r>
              <a:rPr sz="2000" spc="10" dirty="0">
                <a:solidFill>
                  <a:srgbClr val="FFFFFF"/>
                </a:solidFill>
                <a:latin typeface="Calibri"/>
                <a:cs typeface="Calibri"/>
              </a:rPr>
              <a:t> </a:t>
            </a:r>
            <a:r>
              <a:rPr sz="2000" spc="-5" dirty="0">
                <a:solidFill>
                  <a:srgbClr val="FFFFFF"/>
                </a:solidFill>
                <a:latin typeface="Calibri"/>
                <a:cs typeface="Calibri"/>
              </a:rPr>
              <a:t>the</a:t>
            </a:r>
            <a:r>
              <a:rPr sz="2000" spc="5" dirty="0">
                <a:solidFill>
                  <a:srgbClr val="FFFFFF"/>
                </a:solidFill>
                <a:latin typeface="Calibri"/>
                <a:cs typeface="Calibri"/>
              </a:rPr>
              <a:t> </a:t>
            </a:r>
            <a:r>
              <a:rPr sz="2000" spc="-10" dirty="0">
                <a:solidFill>
                  <a:srgbClr val="FFFFFF"/>
                </a:solidFill>
                <a:latin typeface="Calibri"/>
                <a:cs typeface="Calibri"/>
              </a:rPr>
              <a:t>object</a:t>
            </a:r>
            <a:r>
              <a:rPr sz="2000" spc="25" dirty="0">
                <a:solidFill>
                  <a:srgbClr val="FFFFFF"/>
                </a:solidFill>
                <a:latin typeface="Calibri"/>
                <a:cs typeface="Calibri"/>
              </a:rPr>
              <a:t> </a:t>
            </a:r>
            <a:r>
              <a:rPr sz="2000" spc="-5" dirty="0">
                <a:solidFill>
                  <a:srgbClr val="FFFFFF"/>
                </a:solidFill>
                <a:latin typeface="Calibri"/>
                <a:cs typeface="Calibri"/>
              </a:rPr>
              <a:t>of the</a:t>
            </a:r>
            <a:r>
              <a:rPr sz="2000" spc="10" dirty="0">
                <a:solidFill>
                  <a:srgbClr val="FFFFFF"/>
                </a:solidFill>
                <a:latin typeface="Calibri"/>
                <a:cs typeface="Calibri"/>
              </a:rPr>
              <a:t> </a:t>
            </a:r>
            <a:r>
              <a:rPr sz="2000" spc="-5" dirty="0">
                <a:solidFill>
                  <a:srgbClr val="FFFFFF"/>
                </a:solidFill>
                <a:latin typeface="Calibri"/>
                <a:cs typeface="Calibri"/>
              </a:rPr>
              <a:t>class</a:t>
            </a:r>
            <a:r>
              <a:rPr sz="2000" spc="-15" dirty="0">
                <a:solidFill>
                  <a:srgbClr val="FFFFFF"/>
                </a:solidFill>
                <a:latin typeface="Calibri"/>
                <a:cs typeface="Calibri"/>
              </a:rPr>
              <a:t> </a:t>
            </a:r>
            <a:r>
              <a:rPr sz="2000" spc="-5" dirty="0">
                <a:solidFill>
                  <a:srgbClr val="FFFFFF"/>
                </a:solidFill>
                <a:latin typeface="Calibri"/>
                <a:cs typeface="Calibri"/>
              </a:rPr>
              <a:t>is </a:t>
            </a:r>
            <a:r>
              <a:rPr sz="2000" spc="-345" dirty="0">
                <a:solidFill>
                  <a:srgbClr val="FFFFFF"/>
                </a:solidFill>
                <a:latin typeface="Calibri"/>
                <a:cs typeface="Calibri"/>
              </a:rPr>
              <a:t> </a:t>
            </a:r>
            <a:r>
              <a:rPr sz="2000" spc="-10" dirty="0">
                <a:solidFill>
                  <a:srgbClr val="FFFFFF"/>
                </a:solidFill>
                <a:latin typeface="Calibri"/>
                <a:cs typeface="Calibri"/>
              </a:rPr>
              <a:t>created.</a:t>
            </a:r>
            <a:endParaRPr sz="2000" dirty="0">
              <a:latin typeface="Calibri"/>
              <a:cs typeface="Calibri"/>
            </a:endParaRPr>
          </a:p>
          <a:p>
            <a:pPr>
              <a:lnSpc>
                <a:spcPct val="100000"/>
              </a:lnSpc>
              <a:spcBef>
                <a:spcPts val="30"/>
              </a:spcBef>
            </a:pPr>
            <a:endParaRPr dirty="0">
              <a:latin typeface="Calibri"/>
              <a:cs typeface="Calibri"/>
            </a:endParaRPr>
          </a:p>
          <a:p>
            <a:pPr marL="299085" marR="5080" indent="-287020">
              <a:lnSpc>
                <a:spcPct val="100000"/>
              </a:lnSpc>
              <a:buFont typeface="Microsoft Sans Serif"/>
              <a:buChar char="•"/>
              <a:tabLst>
                <a:tab pos="299085" algn="l"/>
                <a:tab pos="299720" algn="l"/>
              </a:tabLst>
            </a:pPr>
            <a:r>
              <a:rPr sz="2000" spc="-10" dirty="0">
                <a:solidFill>
                  <a:srgbClr val="FFFFFF"/>
                </a:solidFill>
                <a:latin typeface="Calibri"/>
                <a:cs typeface="Calibri"/>
              </a:rPr>
              <a:t>Initialization</a:t>
            </a:r>
            <a:r>
              <a:rPr sz="2000" spc="-30" dirty="0">
                <a:solidFill>
                  <a:srgbClr val="FFFFFF"/>
                </a:solidFill>
                <a:latin typeface="Calibri"/>
                <a:cs typeface="Calibri"/>
              </a:rPr>
              <a:t> </a:t>
            </a:r>
            <a:r>
              <a:rPr sz="2000" spc="-10" dirty="0">
                <a:solidFill>
                  <a:srgbClr val="FFFFFF"/>
                </a:solidFill>
                <a:latin typeface="Calibri"/>
                <a:cs typeface="Calibri"/>
              </a:rPr>
              <a:t>blocks</a:t>
            </a:r>
            <a:r>
              <a:rPr sz="2000" spc="1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15" dirty="0">
                <a:solidFill>
                  <a:srgbClr val="FFFFFF"/>
                </a:solidFill>
                <a:latin typeface="Calibri"/>
                <a:cs typeface="Calibri"/>
              </a:rPr>
              <a:t>executed</a:t>
            </a:r>
            <a:r>
              <a:rPr sz="2000" spc="10" dirty="0">
                <a:solidFill>
                  <a:srgbClr val="FFFFFF"/>
                </a:solidFill>
                <a:latin typeface="Calibri"/>
                <a:cs typeface="Calibri"/>
              </a:rPr>
              <a:t> </a:t>
            </a:r>
            <a:r>
              <a:rPr sz="2000" spc="-10" dirty="0">
                <a:solidFill>
                  <a:srgbClr val="FFFFFF"/>
                </a:solidFill>
                <a:latin typeface="Calibri"/>
                <a:cs typeface="Calibri"/>
              </a:rPr>
              <a:t>whenever</a:t>
            </a:r>
            <a:r>
              <a:rPr sz="2000" spc="40" dirty="0">
                <a:solidFill>
                  <a:srgbClr val="FFFFFF"/>
                </a:solidFill>
                <a:latin typeface="Calibri"/>
                <a:cs typeface="Calibri"/>
              </a:rPr>
              <a:t> </a:t>
            </a:r>
            <a:r>
              <a:rPr sz="2000" spc="-10" dirty="0">
                <a:solidFill>
                  <a:srgbClr val="FFFFFF"/>
                </a:solidFill>
                <a:latin typeface="Calibri"/>
                <a:cs typeface="Calibri"/>
              </a:rPr>
              <a:t>the </a:t>
            </a:r>
            <a:r>
              <a:rPr sz="2000" spc="-350" dirty="0">
                <a:solidFill>
                  <a:srgbClr val="FFFFFF"/>
                </a:solidFill>
                <a:latin typeface="Calibri"/>
                <a:cs typeface="Calibri"/>
              </a:rPr>
              <a:t> </a:t>
            </a:r>
            <a:r>
              <a:rPr sz="2000" spc="-5" dirty="0">
                <a:solidFill>
                  <a:srgbClr val="FFFFFF"/>
                </a:solidFill>
                <a:latin typeface="Calibri"/>
                <a:cs typeface="Calibri"/>
              </a:rPr>
              <a:t>class</a:t>
            </a:r>
            <a:r>
              <a:rPr sz="2000" spc="-20" dirty="0">
                <a:solidFill>
                  <a:srgbClr val="FFFFFF"/>
                </a:solidFill>
                <a:latin typeface="Calibri"/>
                <a:cs typeface="Calibri"/>
              </a:rPr>
              <a:t> </a:t>
            </a:r>
            <a:r>
              <a:rPr sz="2000" spc="-5" dirty="0">
                <a:solidFill>
                  <a:srgbClr val="FFFFFF"/>
                </a:solidFill>
                <a:latin typeface="Calibri"/>
                <a:cs typeface="Calibri"/>
              </a:rPr>
              <a:t>is</a:t>
            </a:r>
            <a:r>
              <a:rPr sz="2000" dirty="0">
                <a:solidFill>
                  <a:srgbClr val="FFFFFF"/>
                </a:solidFill>
                <a:latin typeface="Calibri"/>
                <a:cs typeface="Calibri"/>
              </a:rPr>
              <a:t> </a:t>
            </a:r>
            <a:r>
              <a:rPr sz="2000" spc="-5" dirty="0">
                <a:solidFill>
                  <a:srgbClr val="FFFFFF"/>
                </a:solidFill>
                <a:latin typeface="Calibri"/>
                <a:cs typeface="Calibri"/>
              </a:rPr>
              <a:t>initialized</a:t>
            </a:r>
            <a:r>
              <a:rPr sz="2000" spc="-30" dirty="0">
                <a:solidFill>
                  <a:srgbClr val="FFFFFF"/>
                </a:solidFill>
                <a:latin typeface="Calibri"/>
                <a:cs typeface="Calibri"/>
              </a:rPr>
              <a:t> </a:t>
            </a:r>
            <a:r>
              <a:rPr sz="2000" spc="-5" dirty="0">
                <a:solidFill>
                  <a:srgbClr val="FFFFFF"/>
                </a:solidFill>
                <a:latin typeface="Calibri"/>
                <a:cs typeface="Calibri"/>
              </a:rPr>
              <a:t>and</a:t>
            </a:r>
            <a:r>
              <a:rPr sz="2000" spc="-15" dirty="0">
                <a:solidFill>
                  <a:srgbClr val="FFFFFF"/>
                </a:solidFill>
                <a:latin typeface="Calibri"/>
                <a:cs typeface="Calibri"/>
              </a:rPr>
              <a:t> </a:t>
            </a:r>
            <a:r>
              <a:rPr sz="2000" spc="-20" dirty="0">
                <a:solidFill>
                  <a:srgbClr val="FFFFFF"/>
                </a:solidFill>
                <a:latin typeface="Calibri"/>
                <a:cs typeface="Calibri"/>
              </a:rPr>
              <a:t>before</a:t>
            </a:r>
            <a:r>
              <a:rPr sz="2000" spc="25" dirty="0">
                <a:solidFill>
                  <a:srgbClr val="FFFFFF"/>
                </a:solidFill>
                <a:latin typeface="Calibri"/>
                <a:cs typeface="Calibri"/>
              </a:rPr>
              <a:t> </a:t>
            </a:r>
            <a:r>
              <a:rPr sz="2000" spc="-10" dirty="0">
                <a:solidFill>
                  <a:srgbClr val="FFFFFF"/>
                </a:solidFill>
                <a:latin typeface="Calibri"/>
                <a:cs typeface="Calibri"/>
              </a:rPr>
              <a:t>constructors</a:t>
            </a:r>
            <a:r>
              <a:rPr sz="2000" spc="15" dirty="0">
                <a:solidFill>
                  <a:srgbClr val="FFFFFF"/>
                </a:solidFill>
                <a:latin typeface="Calibri"/>
                <a:cs typeface="Calibri"/>
              </a:rPr>
              <a:t> </a:t>
            </a:r>
            <a:r>
              <a:rPr sz="2000" spc="-15" dirty="0">
                <a:solidFill>
                  <a:srgbClr val="FFFFFF"/>
                </a:solidFill>
                <a:latin typeface="Calibri"/>
                <a:cs typeface="Calibri"/>
              </a:rPr>
              <a:t>are </a:t>
            </a:r>
            <a:r>
              <a:rPr sz="2000" spc="-10" dirty="0">
                <a:solidFill>
                  <a:srgbClr val="FFFFFF"/>
                </a:solidFill>
                <a:latin typeface="Calibri"/>
                <a:cs typeface="Calibri"/>
              </a:rPr>
              <a:t> </a:t>
            </a:r>
            <a:r>
              <a:rPr sz="2000" spc="-15" dirty="0">
                <a:solidFill>
                  <a:srgbClr val="FFFFFF"/>
                </a:solidFill>
                <a:latin typeface="Calibri"/>
                <a:cs typeface="Calibri"/>
              </a:rPr>
              <a:t>invoked.</a:t>
            </a:r>
            <a:endParaRPr sz="2000" dirty="0">
              <a:latin typeface="Calibri"/>
              <a:cs typeface="Calibri"/>
            </a:endParaRPr>
          </a:p>
          <a:p>
            <a:pPr marL="299085" marR="979805" indent="-287020">
              <a:lnSpc>
                <a:spcPct val="100000"/>
              </a:lnSpc>
              <a:buFont typeface="Microsoft Sans Serif"/>
              <a:buChar char="•"/>
              <a:tabLst>
                <a:tab pos="299085" algn="l"/>
                <a:tab pos="299720" algn="l"/>
              </a:tabLst>
            </a:pPr>
            <a:r>
              <a:rPr sz="2000" spc="-10" dirty="0">
                <a:solidFill>
                  <a:srgbClr val="FFFFFF"/>
                </a:solidFill>
                <a:latin typeface="Calibri"/>
                <a:cs typeface="Calibri"/>
              </a:rPr>
              <a:t>They</a:t>
            </a:r>
            <a:r>
              <a:rPr sz="2000" dirty="0">
                <a:solidFill>
                  <a:srgbClr val="FFFFFF"/>
                </a:solidFill>
                <a:latin typeface="Calibri"/>
                <a:cs typeface="Calibri"/>
              </a:rPr>
              <a:t> </a:t>
            </a:r>
            <a:r>
              <a:rPr sz="2000" spc="-15" dirty="0">
                <a:solidFill>
                  <a:srgbClr val="FFFFFF"/>
                </a:solidFill>
                <a:latin typeface="Calibri"/>
                <a:cs typeface="Calibri"/>
              </a:rPr>
              <a:t>are</a:t>
            </a:r>
            <a:r>
              <a:rPr sz="2000" spc="5" dirty="0">
                <a:solidFill>
                  <a:srgbClr val="FFFFFF"/>
                </a:solidFill>
                <a:latin typeface="Calibri"/>
                <a:cs typeface="Calibri"/>
              </a:rPr>
              <a:t> </a:t>
            </a:r>
            <a:r>
              <a:rPr sz="2000" spc="-5" dirty="0">
                <a:solidFill>
                  <a:srgbClr val="FFFFFF"/>
                </a:solidFill>
                <a:latin typeface="Calibri"/>
                <a:cs typeface="Calibri"/>
              </a:rPr>
              <a:t>typically</a:t>
            </a:r>
            <a:r>
              <a:rPr sz="2000" spc="-35" dirty="0">
                <a:solidFill>
                  <a:srgbClr val="FFFFFF"/>
                </a:solidFill>
                <a:latin typeface="Calibri"/>
                <a:cs typeface="Calibri"/>
              </a:rPr>
              <a:t> </a:t>
            </a:r>
            <a:r>
              <a:rPr sz="2000" spc="-5" dirty="0">
                <a:solidFill>
                  <a:srgbClr val="FFFFFF"/>
                </a:solidFill>
                <a:latin typeface="Calibri"/>
                <a:cs typeface="Calibri"/>
              </a:rPr>
              <a:t>placed </a:t>
            </a:r>
            <a:r>
              <a:rPr sz="2000" spc="-10" dirty="0">
                <a:solidFill>
                  <a:srgbClr val="FFFFFF"/>
                </a:solidFill>
                <a:latin typeface="Calibri"/>
                <a:cs typeface="Calibri"/>
              </a:rPr>
              <a:t>above</a:t>
            </a:r>
            <a:r>
              <a:rPr sz="2000" dirty="0">
                <a:solidFill>
                  <a:srgbClr val="FFFFFF"/>
                </a:solidFill>
                <a:latin typeface="Calibri"/>
                <a:cs typeface="Calibri"/>
              </a:rPr>
              <a:t> </a:t>
            </a:r>
            <a:r>
              <a:rPr sz="2000" spc="-10" dirty="0">
                <a:solidFill>
                  <a:srgbClr val="FFFFFF"/>
                </a:solidFill>
                <a:latin typeface="Calibri"/>
                <a:cs typeface="Calibri"/>
              </a:rPr>
              <a:t>the </a:t>
            </a:r>
            <a:r>
              <a:rPr sz="2000" spc="-345" dirty="0">
                <a:solidFill>
                  <a:srgbClr val="FFFFFF"/>
                </a:solidFill>
                <a:latin typeface="Calibri"/>
                <a:cs typeface="Calibri"/>
              </a:rPr>
              <a:t> </a:t>
            </a:r>
            <a:r>
              <a:rPr sz="2000" spc="-15" dirty="0">
                <a:solidFill>
                  <a:srgbClr val="FFFFFF"/>
                </a:solidFill>
                <a:latin typeface="Calibri"/>
                <a:cs typeface="Calibri"/>
              </a:rPr>
              <a:t>constructors</a:t>
            </a:r>
            <a:r>
              <a:rPr sz="2000" spc="15" dirty="0">
                <a:solidFill>
                  <a:srgbClr val="FFFFFF"/>
                </a:solidFill>
                <a:latin typeface="Calibri"/>
                <a:cs typeface="Calibri"/>
              </a:rPr>
              <a:t> </a:t>
            </a:r>
            <a:r>
              <a:rPr sz="2000" spc="-5" dirty="0">
                <a:solidFill>
                  <a:srgbClr val="FFFFFF"/>
                </a:solidFill>
                <a:latin typeface="Calibri"/>
                <a:cs typeface="Calibri"/>
              </a:rPr>
              <a:t>within</a:t>
            </a:r>
            <a:r>
              <a:rPr sz="2000" spc="-15" dirty="0">
                <a:solidFill>
                  <a:srgbClr val="FFFFFF"/>
                </a:solidFill>
                <a:latin typeface="Calibri"/>
                <a:cs typeface="Calibri"/>
              </a:rPr>
              <a:t> </a:t>
            </a:r>
            <a:r>
              <a:rPr sz="2000" spc="-10" dirty="0">
                <a:solidFill>
                  <a:srgbClr val="FFFFFF"/>
                </a:solidFill>
                <a:latin typeface="Calibri"/>
                <a:cs typeface="Calibri"/>
              </a:rPr>
              <a:t>braces.</a:t>
            </a:r>
            <a:endParaRPr sz="2000" dirty="0">
              <a:latin typeface="Calibri"/>
              <a:cs typeface="Calibri"/>
            </a:endParaRPr>
          </a:p>
          <a:p>
            <a:pPr marL="299085" marR="401320" indent="-287020">
              <a:lnSpc>
                <a:spcPct val="100000"/>
              </a:lnSpc>
              <a:buFont typeface="Microsoft Sans Serif"/>
              <a:buChar char="•"/>
              <a:tabLst>
                <a:tab pos="299085" algn="l"/>
                <a:tab pos="299720" algn="l"/>
              </a:tabLst>
            </a:pPr>
            <a:r>
              <a:rPr sz="2000" spc="-5" dirty="0">
                <a:solidFill>
                  <a:srgbClr val="FFFFFF"/>
                </a:solidFill>
                <a:latin typeface="Calibri"/>
                <a:cs typeface="Calibri"/>
              </a:rPr>
              <a:t>It</a:t>
            </a:r>
            <a:r>
              <a:rPr sz="2000" spc="-20" dirty="0">
                <a:solidFill>
                  <a:srgbClr val="FFFFFF"/>
                </a:solidFill>
                <a:latin typeface="Calibri"/>
                <a:cs typeface="Calibri"/>
              </a:rPr>
              <a:t> </a:t>
            </a:r>
            <a:r>
              <a:rPr sz="2000" spc="-5" dirty="0">
                <a:solidFill>
                  <a:srgbClr val="FFFFFF"/>
                </a:solidFill>
                <a:latin typeface="Calibri"/>
                <a:cs typeface="Calibri"/>
              </a:rPr>
              <a:t>is </a:t>
            </a:r>
            <a:r>
              <a:rPr sz="2000" spc="-10" dirty="0">
                <a:solidFill>
                  <a:srgbClr val="FFFFFF"/>
                </a:solidFill>
                <a:latin typeface="Calibri"/>
                <a:cs typeface="Calibri"/>
              </a:rPr>
              <a:t>not</a:t>
            </a:r>
            <a:r>
              <a:rPr sz="2000" dirty="0">
                <a:solidFill>
                  <a:srgbClr val="FFFFFF"/>
                </a:solidFill>
                <a:latin typeface="Calibri"/>
                <a:cs typeface="Calibri"/>
              </a:rPr>
              <a:t> </a:t>
            </a:r>
            <a:r>
              <a:rPr sz="2000" spc="-10" dirty="0">
                <a:solidFill>
                  <a:srgbClr val="FFFFFF"/>
                </a:solidFill>
                <a:latin typeface="Calibri"/>
                <a:cs typeface="Calibri"/>
              </a:rPr>
              <a:t>at</a:t>
            </a:r>
            <a:r>
              <a:rPr sz="2000" dirty="0">
                <a:solidFill>
                  <a:srgbClr val="FFFFFF"/>
                </a:solidFill>
                <a:latin typeface="Calibri"/>
                <a:cs typeface="Calibri"/>
              </a:rPr>
              <a:t> all</a:t>
            </a:r>
            <a:r>
              <a:rPr sz="2000" spc="-25" dirty="0">
                <a:solidFill>
                  <a:srgbClr val="FFFFFF"/>
                </a:solidFill>
                <a:latin typeface="Calibri"/>
                <a:cs typeface="Calibri"/>
              </a:rPr>
              <a:t> </a:t>
            </a:r>
            <a:r>
              <a:rPr sz="2000" spc="-10" dirty="0">
                <a:solidFill>
                  <a:srgbClr val="FFFFFF"/>
                </a:solidFill>
                <a:latin typeface="Calibri"/>
                <a:cs typeface="Calibri"/>
              </a:rPr>
              <a:t>necessary</a:t>
            </a:r>
            <a:r>
              <a:rPr sz="2000" spc="15" dirty="0">
                <a:solidFill>
                  <a:srgbClr val="FFFFFF"/>
                </a:solidFill>
                <a:latin typeface="Calibri"/>
                <a:cs typeface="Calibri"/>
              </a:rPr>
              <a:t> </a:t>
            </a:r>
            <a:r>
              <a:rPr sz="2000" spc="-10" dirty="0">
                <a:solidFill>
                  <a:srgbClr val="FFFFFF"/>
                </a:solidFill>
                <a:latin typeface="Calibri"/>
                <a:cs typeface="Calibri"/>
              </a:rPr>
              <a:t>to</a:t>
            </a:r>
            <a:r>
              <a:rPr sz="2000" spc="5" dirty="0">
                <a:solidFill>
                  <a:srgbClr val="FFFFFF"/>
                </a:solidFill>
                <a:latin typeface="Calibri"/>
                <a:cs typeface="Calibri"/>
              </a:rPr>
              <a:t> </a:t>
            </a:r>
            <a:r>
              <a:rPr sz="2000" spc="-5" dirty="0">
                <a:solidFill>
                  <a:srgbClr val="FFFFFF"/>
                </a:solidFill>
                <a:latin typeface="Calibri"/>
                <a:cs typeface="Calibri"/>
              </a:rPr>
              <a:t>include</a:t>
            </a:r>
            <a:r>
              <a:rPr sz="2000" spc="-15" dirty="0">
                <a:solidFill>
                  <a:srgbClr val="FFFFFF"/>
                </a:solidFill>
                <a:latin typeface="Calibri"/>
                <a:cs typeface="Calibri"/>
              </a:rPr>
              <a:t> </a:t>
            </a:r>
            <a:r>
              <a:rPr sz="2000" spc="-5" dirty="0">
                <a:solidFill>
                  <a:srgbClr val="FFFFFF"/>
                </a:solidFill>
                <a:latin typeface="Calibri"/>
                <a:cs typeface="Calibri"/>
              </a:rPr>
              <a:t>them</a:t>
            </a:r>
            <a:r>
              <a:rPr sz="2000" spc="-10" dirty="0">
                <a:solidFill>
                  <a:srgbClr val="FFFFFF"/>
                </a:solidFill>
                <a:latin typeface="Calibri"/>
                <a:cs typeface="Calibri"/>
              </a:rPr>
              <a:t> </a:t>
            </a:r>
            <a:r>
              <a:rPr sz="2000" spc="-5" dirty="0">
                <a:solidFill>
                  <a:srgbClr val="FFFFFF"/>
                </a:solidFill>
                <a:latin typeface="Calibri"/>
                <a:cs typeface="Calibri"/>
              </a:rPr>
              <a:t>in </a:t>
            </a:r>
            <a:r>
              <a:rPr sz="2000" spc="-345" dirty="0">
                <a:solidFill>
                  <a:srgbClr val="FFFFFF"/>
                </a:solidFill>
                <a:latin typeface="Calibri"/>
                <a:cs typeface="Calibri"/>
              </a:rPr>
              <a:t> </a:t>
            </a:r>
            <a:r>
              <a:rPr sz="2000" spc="-15" dirty="0">
                <a:solidFill>
                  <a:srgbClr val="FFFFFF"/>
                </a:solidFill>
                <a:latin typeface="Calibri"/>
                <a:cs typeface="Calibri"/>
              </a:rPr>
              <a:t>your</a:t>
            </a:r>
            <a:r>
              <a:rPr sz="2000" spc="20" dirty="0">
                <a:solidFill>
                  <a:srgbClr val="FFFFFF"/>
                </a:solidFill>
                <a:latin typeface="Calibri"/>
                <a:cs typeface="Calibri"/>
              </a:rPr>
              <a:t> </a:t>
            </a:r>
            <a:r>
              <a:rPr sz="2000" spc="-5" dirty="0">
                <a:solidFill>
                  <a:srgbClr val="FFFFFF"/>
                </a:solidFill>
                <a:latin typeface="Calibri"/>
                <a:cs typeface="Calibri"/>
              </a:rPr>
              <a:t>classes.</a:t>
            </a:r>
            <a:endParaRPr sz="2000" dirty="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7997"/>
            <a:chOff x="0" y="0"/>
            <a:chExt cx="12192000" cy="6857997"/>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0"/>
              <a:ext cx="12191999" cy="685799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0478"/>
            <a:ext cx="12192000" cy="67970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6572"/>
            <a:ext cx="12192000" cy="68214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60" y="0"/>
            <a:ext cx="1241552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94488" y="0"/>
              <a:ext cx="12003024" cy="685799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71627" y="0"/>
              <a:ext cx="12048744" cy="6857997"/>
            </a:xfrm>
            <a:prstGeom prst="rect">
              <a:avLst/>
            </a:prstGeom>
          </p:spPr>
        </p:pic>
      </p:grpSp>
    </p:spTree>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גלריה">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585</TotalTime>
  <Words>1305</Words>
  <Application>Microsoft Office PowerPoint</Application>
  <PresentationFormat>מסך רחב</PresentationFormat>
  <Paragraphs>193</Paragraphs>
  <Slides>41</Slides>
  <Notes>0</Notes>
  <HiddenSlides>0</HiddenSlides>
  <MMClips>0</MMClips>
  <ScaleCrop>false</ScaleCrop>
  <HeadingPairs>
    <vt:vector size="6" baseType="variant">
      <vt:variant>
        <vt:lpstr>גופנים בשימוש</vt:lpstr>
      </vt:variant>
      <vt:variant>
        <vt:i4>12</vt:i4>
      </vt:variant>
      <vt:variant>
        <vt:lpstr>ערכת נושא</vt:lpstr>
      </vt:variant>
      <vt:variant>
        <vt:i4>1</vt:i4>
      </vt:variant>
      <vt:variant>
        <vt:lpstr>כותרות שקופיות</vt:lpstr>
      </vt:variant>
      <vt:variant>
        <vt:i4>41</vt:i4>
      </vt:variant>
    </vt:vector>
  </HeadingPairs>
  <TitlesOfParts>
    <vt:vector size="54" baseType="lpstr">
      <vt:lpstr>Arial</vt:lpstr>
      <vt:lpstr>Calibri</vt:lpstr>
      <vt:lpstr>Cambria</vt:lpstr>
      <vt:lpstr>inherit</vt:lpstr>
      <vt:lpstr>Microsoft Sans Serif</vt:lpstr>
      <vt:lpstr>Roboto</vt:lpstr>
      <vt:lpstr>Rockwell</vt:lpstr>
      <vt:lpstr>Segoe UI</vt:lpstr>
      <vt:lpstr>Tahoma</vt:lpstr>
      <vt:lpstr>Times New Roman</vt:lpstr>
      <vt:lpstr>Trebuchet MS</vt:lpstr>
      <vt:lpstr>Verdana</vt:lpstr>
      <vt:lpstr>גלריה</vt:lpstr>
      <vt:lpstr>תכנות מונחה עצמים</vt:lpstr>
      <vt:lpstr>נושאים להיום</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JAVA  מה זה</vt:lpstr>
      <vt:lpstr>מצגת של PowerPoint‏</vt:lpstr>
      <vt:lpstr>מצגת של PowerPoint‏</vt:lpstr>
      <vt:lpstr>The Java programming language compiler, javac, reads source files  written in the Java programming language, and compiles them into  bytecode class files, after this line was executed javac created Hello.class  file.</vt:lpstr>
      <vt:lpstr>מצגת של PowerPoint‏</vt:lpstr>
      <vt:lpstr>מצגת של PowerPoint‏</vt:lpstr>
      <vt:lpstr>JAVA vs C</vt:lpstr>
      <vt:lpstr>JAVA vs Python</vt:lpstr>
      <vt:lpstr>מצגת של PowerPoint‏</vt:lpstr>
      <vt:lpstr>UML</vt:lpstr>
      <vt:lpstr>מצגת של PowerPoint‏</vt:lpstr>
      <vt:lpstr>תלות</vt:lpstr>
      <vt:lpstr>שיוך חד כיווני</vt:lpstr>
      <vt:lpstr>שיוך דו-כיווני</vt:lpstr>
      <vt:lpstr>צבירה</vt:lpstr>
      <vt:lpstr>הרכבה</vt:lpstr>
      <vt:lpstr>הורשה \ הכללה </vt:lpstr>
      <vt:lpstr>מימוש</vt:lpstr>
      <vt:lpstr>דוגמא</vt:lpstr>
      <vt:lpstr>Relationship Types</vt:lpstr>
      <vt:lpstr>מצגת של PowerPoint‏</vt:lpstr>
      <vt:lpstr>מצגת של PowerPoint‏</vt:lpstr>
      <vt:lpstr>מצגת של PowerPoint‏</vt:lpstr>
      <vt:lpstr>מצגת של PowerPoint‏</vt:lpstr>
      <vt:lpstr>מצגת של PowerPoint‏</vt:lpstr>
      <vt:lpstr>מצגת של PowerPoint‏</vt:lpstr>
      <vt:lpstr>CLASSES</vt:lpstr>
      <vt:lpstr>מצגת של PowerPoint‏</vt:lpstr>
      <vt:lpstr>מצגת של PowerPoint‏</vt:lpstr>
      <vt:lpstr>מצגת של PowerPoint‏</vt:lpstr>
      <vt:lpstr>INITIALIZATION BLOCK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dc:title>
  <dc:creator>משה</dc:creator>
  <cp:lastModifiedBy>אילן שמחון</cp:lastModifiedBy>
  <cp:revision>5</cp:revision>
  <dcterms:created xsi:type="dcterms:W3CDTF">2023-09-18T10:54:31Z</dcterms:created>
  <dcterms:modified xsi:type="dcterms:W3CDTF">2023-12-31T19:03:13Z</dcterms:modified>
</cp:coreProperties>
</file>